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3"/>
  </p:sldMasterIdLst>
  <p:notesMasterIdLst>
    <p:notesMasterId r:id="rId20"/>
  </p:notesMasterIdLst>
  <p:sldIdLst>
    <p:sldId id="258" r:id="rId4"/>
    <p:sldId id="261" r:id="rId5"/>
    <p:sldId id="399" r:id="rId6"/>
    <p:sldId id="594" r:id="rId7"/>
    <p:sldId id="424" r:id="rId8"/>
    <p:sldId id="593" r:id="rId9"/>
    <p:sldId id="602" r:id="rId10"/>
    <p:sldId id="592" r:id="rId11"/>
    <p:sldId id="588" r:id="rId12"/>
    <p:sldId id="595" r:id="rId13"/>
    <p:sldId id="596" r:id="rId14"/>
    <p:sldId id="598" r:id="rId15"/>
    <p:sldId id="601" r:id="rId16"/>
    <p:sldId id="599" r:id="rId17"/>
    <p:sldId id="600" r:id="rId18"/>
    <p:sldId id="597" r:id="rId19"/>
  </p:sldIdLst>
  <p:sldSz cx="12192000" cy="6858000"/>
  <p:notesSz cx="6858000" cy="9144000"/>
  <p:defaultTextStyle>
    <a:defPPr>
      <a:defRPr lang="en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588"/>
    <a:srgbClr val="379E9B"/>
    <a:srgbClr val="1C2231"/>
    <a:srgbClr val="447BBF"/>
    <a:srgbClr val="F99C29"/>
    <a:srgbClr val="E8BD1D"/>
    <a:srgbClr val="DF6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310" autoAdjust="0"/>
  </p:normalViewPr>
  <p:slideViewPr>
    <p:cSldViewPr snapToGrid="0">
      <p:cViewPr varScale="1">
        <p:scale>
          <a:sx n="104" d="100"/>
          <a:sy n="104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ECAA2-6761-1E48-9534-CDFD8F27ACDF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B1D47-0A8A-8A46-ACDB-3A1206B68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B1D47-0A8A-8A46-ACDB-3A1206B687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Viscosity-North-America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ViscosityNA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hyperlink" Target="https://www.instagram.com/viscosity_na/" TargetMode="External"/><Relationship Id="rId5" Type="http://schemas.openxmlformats.org/officeDocument/2006/relationships/image" Target="../media/image53.png"/><Relationship Id="rId10" Type="http://schemas.openxmlformats.org/officeDocument/2006/relationships/hyperlink" Target="https://www.youtube.com/@ViscosityNA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s://twitter.com/ViscosityNA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blue and white letter v&#10;&#10;Description automatically generated">
            <a:extLst>
              <a:ext uri="{FF2B5EF4-FFF2-40B4-BE49-F238E27FC236}">
                <a16:creationId xmlns:a16="http://schemas.microsoft.com/office/drawing/2014/main" id="{4FE12C88-563C-CE7A-6132-6361F8BC9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250" y="1441450"/>
            <a:ext cx="4127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E5C5-E8AD-B897-83B2-25F2687B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883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80AF56-7773-5941-F508-C98A31DA5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76000" y="1678329"/>
            <a:ext cx="3240000" cy="4500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8F221934-D992-A2E8-05A3-98C55611B1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13800" y="1678329"/>
            <a:ext cx="3240000" cy="4500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7ED1759-F23E-15E3-D08E-1187E6065B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678329"/>
            <a:ext cx="3240000" cy="4500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11978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E5C5-E8AD-B897-83B2-25F2687B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883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80AF56-7773-5941-F508-C98A31DA5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94427" y="2635229"/>
            <a:ext cx="5159373" cy="354309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7ED1759-F23E-15E3-D08E-1187E6065B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199" y="2635230"/>
            <a:ext cx="5157787" cy="354309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F6F4D-EE65-3E00-A6FD-2E61E1FA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B1A9A4-644D-CBF9-A726-A7E8F1F592B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94427" y="1681162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13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A509-A088-7A31-5507-BD1A225D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341266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4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3D5C-F6A0-858A-22AE-3BC49CEA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A9BF2-AB78-22E5-DEAC-2875182AF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ontserrat" pitchFamily="2" charset="77"/>
              </a:defRPr>
            </a:lvl1pPr>
            <a:lvl2pPr>
              <a:defRPr sz="2800">
                <a:latin typeface="Montserrat" pitchFamily="2" charset="77"/>
              </a:defRPr>
            </a:lvl2pPr>
            <a:lvl3pPr>
              <a:defRPr sz="2400">
                <a:latin typeface="Montserrat" pitchFamily="2" charset="77"/>
              </a:defRPr>
            </a:lvl3pPr>
            <a:lvl4pPr>
              <a:defRPr sz="2000">
                <a:latin typeface="Montserrat" pitchFamily="2" charset="77"/>
              </a:defRPr>
            </a:lvl4pPr>
            <a:lvl5pPr>
              <a:defRPr sz="2000">
                <a:latin typeface="Montserra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90ADA-800B-A85F-6FF7-974634B1C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546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9F68-E054-063A-37DA-E858A1EB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49E37-0E5B-083D-E659-AD17BD392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E37BF-3F12-F67C-AAFF-9C19D955C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145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A509-A088-7A31-5507-BD1A225DA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7380"/>
            <a:ext cx="10515600" cy="550324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Quote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1717446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A509-A088-7A31-5507-BD1A225DA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62308"/>
            <a:ext cx="10515600" cy="1018311"/>
          </a:xfrm>
          <a:prstGeom prst="rect">
            <a:avLst/>
          </a:prstGeom>
        </p:spPr>
        <p:txBody>
          <a:bodyPr anchor="ctr"/>
          <a:lstStyle>
            <a:lvl1pPr algn="ctr">
              <a:defRPr sz="2400" b="0"/>
            </a:lvl1pPr>
          </a:lstStyle>
          <a:p>
            <a:r>
              <a:rPr lang="en-US"/>
              <a:t>Caption</a:t>
            </a:r>
            <a:endParaRPr lang="en-GT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DF11B70-03AB-9780-4069-93EE5ECE7B7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415925"/>
            <a:ext cx="10515600" cy="4560888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1738213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A3C535-EEE3-90F0-1A09-F56A51294E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415925"/>
            <a:ext cx="10515600" cy="4572000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5A509-A088-7A31-5507-BD1A225DA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62308"/>
            <a:ext cx="10515600" cy="1018311"/>
          </a:xfrm>
          <a:prstGeom prst="rect">
            <a:avLst/>
          </a:prstGeom>
        </p:spPr>
        <p:txBody>
          <a:bodyPr anchor="ctr"/>
          <a:lstStyle>
            <a:lvl1pPr algn="ctr">
              <a:defRPr sz="2400" b="0"/>
            </a:lvl1pPr>
          </a:lstStyle>
          <a:p>
            <a:r>
              <a:rPr lang="en-US"/>
              <a:t>Caption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295309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88126-4306-D9E9-C87F-FF25E5734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6F2F7-5D10-CBF2-3F77-9AE2E124E79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1FE101-2630-5EA8-9CE5-90E1E532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3336"/>
            <a:ext cx="12192000" cy="2471325"/>
          </a:xfrm>
          <a:prstGeom prst="roundRect">
            <a:avLst>
              <a:gd name="adj" fmla="val 2616"/>
            </a:avLst>
          </a:prstGeom>
          <a:solidFill>
            <a:srgbClr val="447BBF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248334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A4A59-E251-A30E-97B6-E4F7AD28BF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79698" y="467805"/>
            <a:ext cx="7910797" cy="5662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Montserrat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Paste Bio here</a:t>
            </a:r>
          </a:p>
          <a:p>
            <a:pPr lvl="0"/>
            <a:endParaRPr lang="en-US"/>
          </a:p>
          <a:p>
            <a:pPr lvl="0"/>
            <a:endParaRPr lang="en-G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0192D5-E6F2-A9A1-4ED0-0201DE2057FB}"/>
              </a:ext>
            </a:extLst>
          </p:cNvPr>
          <p:cNvGrpSpPr/>
          <p:nvPr userDrawn="1"/>
        </p:nvGrpSpPr>
        <p:grpSpPr>
          <a:xfrm>
            <a:off x="592647" y="5052174"/>
            <a:ext cx="183600" cy="757965"/>
            <a:chOff x="585150" y="5075258"/>
            <a:chExt cx="183600" cy="75796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B89A944-227C-6714-0748-729B95496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8750" y="5366559"/>
              <a:ext cx="180000" cy="180000"/>
            </a:xfrm>
            <a:prstGeom prst="rect">
              <a:avLst/>
            </a:prstGeom>
          </p:spPr>
        </p:pic>
        <p:pic>
          <p:nvPicPr>
            <p:cNvPr id="14" name="Picture 13" descr="A white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EB796FEF-DC7C-71A3-76DC-9F69E914D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8750" y="5075258"/>
              <a:ext cx="180000" cy="180000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58A6D119-6687-51C6-8A3F-AD9237FBF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85150" y="5649623"/>
              <a:ext cx="183600" cy="183600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859BC-287C-0B58-A9DF-9AC39BEF0A0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0388" y="3607261"/>
            <a:ext cx="2519362" cy="368300"/>
          </a:xfrm>
          <a:prstGeom prst="rect">
            <a:avLst/>
          </a:prstGeom>
          <a:solidFill>
            <a:srgbClr val="447BBF"/>
          </a:solidFill>
        </p:spPr>
        <p:txBody>
          <a:bodyPr anchor="ctr"/>
          <a:lstStyle>
            <a:lvl1pPr marL="0" indent="0" algn="ctr">
              <a:buNone/>
              <a:defRPr sz="1800" b="1"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GT"/>
              <a:t>Name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F6794E-FF8D-7780-51FD-7CE1BA672B03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610388" y="686363"/>
            <a:ext cx="2520000" cy="2520000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86BF9D-3FB4-051B-01FF-EEC5306665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0707" y="4276058"/>
            <a:ext cx="2519362" cy="368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latin typeface="Montserrat" pitchFamily="2" charset="77"/>
              </a:defRPr>
            </a:lvl1pPr>
          </a:lstStyle>
          <a:p>
            <a:pPr lvl="0"/>
            <a:r>
              <a:rPr lang="en-GT"/>
              <a:t>Tittle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1F85F23-20DD-1805-3B4E-FEFECED0466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2808" y="4944855"/>
            <a:ext cx="2283449" cy="98084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1">
                <a:latin typeface="Montserrat" pitchFamily="2" charset="77"/>
              </a:defRPr>
            </a:lvl1pPr>
          </a:lstStyle>
          <a:p>
            <a:pPr lvl="0"/>
            <a:r>
              <a:rPr lang="en-US"/>
              <a:t>T</a:t>
            </a:r>
            <a:r>
              <a:rPr lang="en-GT"/>
              <a:t>witter user</a:t>
            </a:r>
          </a:p>
          <a:p>
            <a:pPr lvl="0"/>
            <a:r>
              <a:rPr lang="en-US"/>
              <a:t>LinkedIn link</a:t>
            </a:r>
          </a:p>
          <a:p>
            <a:pPr lvl="0"/>
            <a:r>
              <a:rPr lang="en-US"/>
              <a:t>email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56028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owe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819FBD-A8CD-E727-07F8-E5184320A5AF}"/>
              </a:ext>
            </a:extLst>
          </p:cNvPr>
          <p:cNvSpPr txBox="1"/>
          <p:nvPr userDrawn="1"/>
        </p:nvSpPr>
        <p:spPr>
          <a:xfrm>
            <a:off x="439838" y="2767281"/>
            <a:ext cx="61927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T" sz="4000" b="1">
                <a:solidFill>
                  <a:schemeClr val="bg1"/>
                </a:solidFill>
                <a:latin typeface="Montserrat" pitchFamily="2" charset="77"/>
              </a:rPr>
              <a:t>Empowering Business</a:t>
            </a:r>
          </a:p>
          <a:p>
            <a:r>
              <a:rPr lang="en-GT" sz="4000" b="1">
                <a:solidFill>
                  <a:schemeClr val="bg1"/>
                </a:solidFill>
                <a:latin typeface="Montserrat" pitchFamily="2" charset="77"/>
              </a:rPr>
              <a:t>Transformation</a:t>
            </a:r>
          </a:p>
        </p:txBody>
      </p:sp>
      <p:pic>
        <p:nvPicPr>
          <p:cNvPr id="7" name="Picture 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A1DE6035-61EA-E4FB-9C0A-575A48E79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73"/>
            <a:ext cx="12194978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819FBD-A8CD-E727-07F8-E5184320A5AF}"/>
              </a:ext>
            </a:extLst>
          </p:cNvPr>
          <p:cNvSpPr txBox="1"/>
          <p:nvPr userDrawn="1"/>
        </p:nvSpPr>
        <p:spPr>
          <a:xfrm>
            <a:off x="439838" y="2151728"/>
            <a:ext cx="65950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We Enable Business</a:t>
            </a:r>
          </a:p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Transformation at a</a:t>
            </a:r>
          </a:p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Time When Companies</a:t>
            </a:r>
          </a:p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Must Change to Survive</a:t>
            </a:r>
          </a:p>
        </p:txBody>
      </p:sp>
      <p:pic>
        <p:nvPicPr>
          <p:cNvPr id="7" name="Picture 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A1DE6035-61EA-E4FB-9C0A-575A48E79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4978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0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E Program 1"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0240EF-6DAD-BB9D-D07B-5A8CC3A28D0E}"/>
              </a:ext>
            </a:extLst>
          </p:cNvPr>
          <p:cNvSpPr/>
          <p:nvPr userDrawn="1"/>
        </p:nvSpPr>
        <p:spPr>
          <a:xfrm>
            <a:off x="-2978" y="-25620"/>
            <a:ext cx="12194978" cy="524294"/>
          </a:xfrm>
          <a:prstGeom prst="rect">
            <a:avLst/>
          </a:prstGeom>
          <a:solidFill>
            <a:srgbClr val="393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33EC74C-96F5-09C2-0E06-FC6DD30356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1667" y="68252"/>
            <a:ext cx="1587500" cy="330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5C3A17-7854-8307-5904-297D713744F1}"/>
              </a:ext>
            </a:extLst>
          </p:cNvPr>
          <p:cNvGrpSpPr/>
          <p:nvPr userDrawn="1"/>
        </p:nvGrpSpPr>
        <p:grpSpPr>
          <a:xfrm>
            <a:off x="280141" y="838016"/>
            <a:ext cx="11631719" cy="1569660"/>
            <a:chOff x="349051" y="838016"/>
            <a:chExt cx="11631719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D87854-A715-C29D-AE13-2E3207DC8E04}"/>
                </a:ext>
              </a:extLst>
            </p:cNvPr>
            <p:cNvSpPr txBox="1"/>
            <p:nvPr/>
          </p:nvSpPr>
          <p:spPr>
            <a:xfrm>
              <a:off x="349051" y="838016"/>
              <a:ext cx="749808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u="none" strike="noStrike">
                  <a:effectLst/>
                  <a:latin typeface="Montserrat SemiBold" pitchFamily="2" charset="77"/>
                </a:rPr>
                <a:t>Viscosity’s Oracle ACEs</a:t>
              </a:r>
            </a:p>
            <a:p>
              <a:r>
                <a:rPr lang="en-US" sz="3000" b="1">
                  <a:latin typeface="Montserrat SemiBold" pitchFamily="2" charset="77"/>
                </a:rPr>
                <a:t>The Oracle ACE Program</a:t>
              </a:r>
            </a:p>
            <a:p>
              <a:endParaRPr lang="en-US" sz="1400" u="none" strike="noStrike">
                <a:solidFill>
                  <a:srgbClr val="161513"/>
                </a:solidFill>
                <a:effectLst/>
                <a:latin typeface="Montserrat" pitchFamily="2" charset="77"/>
              </a:endParaRPr>
            </a:p>
            <a:p>
              <a:r>
                <a:rPr lang="en-US" sz="1400" u="none" strike="noStrike">
                  <a:solidFill>
                    <a:srgbClr val="161513"/>
                  </a:solidFill>
                  <a:effectLst/>
                  <a:latin typeface="Montserrat" pitchFamily="2" charset="77"/>
                </a:rPr>
                <a:t>The Oracle ACE Program recognizes and rewards individuals for their contributions to the Oracle community.</a:t>
              </a:r>
              <a:endParaRPr lang="en-GT" sz="3000" b="1">
                <a:latin typeface="Montserrat SemiBold" pitchFamily="2" charset="77"/>
              </a:endParaRPr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27E46B3-78C3-7E6E-1C55-18D7C509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6450" y="946046"/>
              <a:ext cx="1624320" cy="13536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6E91EC7-CB41-9706-9F26-E0E36A99A799}"/>
                </a:ext>
              </a:extLst>
            </p:cNvPr>
            <p:cNvCxnSpPr>
              <a:cxnSpLocks/>
            </p:cNvCxnSpPr>
            <p:nvPr/>
          </p:nvCxnSpPr>
          <p:spPr>
            <a:xfrm>
              <a:off x="440491" y="1800460"/>
              <a:ext cx="680720" cy="0"/>
            </a:xfrm>
            <a:prstGeom prst="line">
              <a:avLst/>
            </a:prstGeom>
            <a:ln w="76200">
              <a:solidFill>
                <a:srgbClr val="EAB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7BF0B7-29FF-0B69-CD23-4327F1BE1D16}"/>
              </a:ext>
            </a:extLst>
          </p:cNvPr>
          <p:cNvGrpSpPr/>
          <p:nvPr userDrawn="1"/>
        </p:nvGrpSpPr>
        <p:grpSpPr>
          <a:xfrm>
            <a:off x="349051" y="2630541"/>
            <a:ext cx="11420833" cy="3584114"/>
            <a:chOff x="349051" y="2630541"/>
            <a:chExt cx="11420833" cy="3584114"/>
          </a:xfrm>
        </p:grpSpPr>
        <p:pic>
          <p:nvPicPr>
            <p:cNvPr id="11" name="Picture 1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B2D50976-F6E7-D1E0-408B-F0039FA19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3988" y="2630542"/>
              <a:ext cx="1620000" cy="1620000"/>
            </a:xfrm>
            <a:prstGeom prst="rect">
              <a:avLst/>
            </a:prstGeom>
          </p:spPr>
        </p:pic>
        <p:pic>
          <p:nvPicPr>
            <p:cNvPr id="12" name="Picture 11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7B30D241-83C9-C5BE-12A7-14FE7904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1555" y="2630542"/>
              <a:ext cx="1620000" cy="1620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A99ADB-B3A9-0DEB-D280-F6F899DC89A2}"/>
                </a:ext>
              </a:extLst>
            </p:cNvPr>
            <p:cNvGrpSpPr/>
            <p:nvPr/>
          </p:nvGrpSpPr>
          <p:grpSpPr>
            <a:xfrm>
              <a:off x="2179594" y="2825213"/>
              <a:ext cx="2126543" cy="1230658"/>
              <a:chOff x="2044123" y="2932711"/>
              <a:chExt cx="2126543" cy="123065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87F457A-E4AA-F7C8-8A02-DFB88289CE7A}"/>
                  </a:ext>
                </a:extLst>
              </p:cNvPr>
              <p:cNvSpPr txBox="1"/>
              <p:nvPr/>
            </p:nvSpPr>
            <p:spPr>
              <a:xfrm>
                <a:off x="2044123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latin typeface="Montserrat Medium" pitchFamily="2" charset="77"/>
                  </a:rPr>
                  <a:t>Charles Kim</a:t>
                </a:r>
              </a:p>
              <a:p>
                <a:r>
                  <a:rPr lang="en-GT" sz="1200">
                    <a:latin typeface="Montserrat" pitchFamily="2" charset="77"/>
                  </a:rPr>
                  <a:t>CEO | Co-Founder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@</a:t>
                </a:r>
                <a:r>
                  <a:rPr lang="en-US" sz="1200" u="none" strike="noStrike">
                    <a:effectLst/>
                    <a:latin typeface="Montserrat Light" pitchFamily="2" charset="77"/>
                  </a:rPr>
                  <a:t>racdba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F2EFED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latin typeface="Montserrat SemiBold" pitchFamily="2" charset="77"/>
                  </a:rPr>
                  <a:t>ACE Director</a:t>
                </a:r>
                <a:endParaRPr lang="en-GT" sz="1200" b="1">
                  <a:latin typeface="Montserrat SemiBold" pitchFamily="2" charset="77"/>
                </a:endParaRPr>
              </a:p>
            </p:txBody>
          </p:sp>
          <p:pic>
            <p:nvPicPr>
              <p:cNvPr id="38" name="Picture 2" descr="Agenda | RMOUG Training Days 2019">
                <a:extLst>
                  <a:ext uri="{FF2B5EF4-FFF2-40B4-BE49-F238E27FC236}">
                    <a16:creationId xmlns:a16="http://schemas.microsoft.com/office/drawing/2014/main" id="{79BE9BCC-16AF-9634-2AA5-2B5838E58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2113258" y="3881911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EC990991-8FB4-5C0A-3A70-2DCA48087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32970" y="3648992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9582C9-B2B9-3061-8338-9A7D645CD722}"/>
                </a:ext>
              </a:extLst>
            </p:cNvPr>
            <p:cNvGrpSpPr/>
            <p:nvPr/>
          </p:nvGrpSpPr>
          <p:grpSpPr>
            <a:xfrm>
              <a:off x="9612499" y="2825213"/>
              <a:ext cx="2126543" cy="1230658"/>
              <a:chOff x="1641126" y="2932711"/>
              <a:chExt cx="2126543" cy="123065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65C06F-73E1-7563-6F4E-9E6878BC79CD}"/>
                  </a:ext>
                </a:extLst>
              </p:cNvPr>
              <p:cNvSpPr txBox="1"/>
              <p:nvPr/>
            </p:nvSpPr>
            <p:spPr>
              <a:xfrm>
                <a:off x="1641126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latin typeface="Montserrat Medium" pitchFamily="2" charset="77"/>
                  </a:rPr>
                  <a:t>Craig Shallahamer</a:t>
                </a:r>
              </a:p>
              <a:p>
                <a:r>
                  <a:rPr lang="en-GT" sz="1200">
                    <a:latin typeface="Montserrat" pitchFamily="2" charset="77"/>
                  </a:rPr>
                  <a:t>Applied AI Scientist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@</a:t>
                </a:r>
                <a:r>
                  <a:rPr lang="en-US" sz="1200" u="none" strike="noStrike">
                    <a:effectLst/>
                    <a:latin typeface="Montserrat Light" pitchFamily="2" charset="77"/>
                  </a:rPr>
                  <a:t>orapub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F2EFED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latin typeface="Montserrat SemiBold" pitchFamily="2" charset="77"/>
                  </a:rPr>
                  <a:t>ACE Director</a:t>
                </a:r>
                <a:endParaRPr lang="en-GT" sz="1200" b="1">
                  <a:latin typeface="Montserrat SemiBold" pitchFamily="2" charset="77"/>
                </a:endParaRPr>
              </a:p>
            </p:txBody>
          </p:sp>
          <p:pic>
            <p:nvPicPr>
              <p:cNvPr id="35" name="Picture 2" descr="Agenda | RMOUG Training Days 2019">
                <a:extLst>
                  <a:ext uri="{FF2B5EF4-FFF2-40B4-BE49-F238E27FC236}">
                    <a16:creationId xmlns:a16="http://schemas.microsoft.com/office/drawing/2014/main" id="{A0994EEF-EA8C-42EC-25E6-D7912B3C77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1712592" y="3881911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EBC7279F-B0DB-86C6-ACFA-39892ACE5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2304" y="3648992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BA7BE2-C298-A8B0-6DE0-A98C4B11CFE6}"/>
                </a:ext>
              </a:extLst>
            </p:cNvPr>
            <p:cNvGrpSpPr/>
            <p:nvPr/>
          </p:nvGrpSpPr>
          <p:grpSpPr>
            <a:xfrm>
              <a:off x="5864666" y="2825213"/>
              <a:ext cx="2126543" cy="1230658"/>
              <a:chOff x="2041792" y="2932711"/>
              <a:chExt cx="2126543" cy="123065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DD2F3D-607C-A8E8-7F60-F3F7B88C324D}"/>
                  </a:ext>
                </a:extLst>
              </p:cNvPr>
              <p:cNvSpPr txBox="1"/>
              <p:nvPr/>
            </p:nvSpPr>
            <p:spPr>
              <a:xfrm>
                <a:off x="2041792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latin typeface="Montserrat Medium" pitchFamily="2" charset="77"/>
                  </a:rPr>
                  <a:t>Rich Niemiec</a:t>
                </a:r>
              </a:p>
              <a:p>
                <a:r>
                  <a:rPr lang="en-GT" sz="1200">
                    <a:latin typeface="Montserrat" pitchFamily="2" charset="77"/>
                  </a:rPr>
                  <a:t>Chief Innovation Officer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@</a:t>
                </a:r>
                <a:r>
                  <a:rPr lang="en-US" sz="1200" u="none" strike="noStrike">
                    <a:effectLst/>
                    <a:latin typeface="Montserrat Light" pitchFamily="2" charset="77"/>
                  </a:rPr>
                  <a:t>richniemiec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F2EFED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latin typeface="Montserrat SemiBold" pitchFamily="2" charset="77"/>
                  </a:rPr>
                  <a:t>ACE Director</a:t>
                </a:r>
                <a:endParaRPr lang="en-GT" sz="1200" b="1">
                  <a:latin typeface="Montserrat SemiBold" pitchFamily="2" charset="77"/>
                </a:endParaRPr>
              </a:p>
            </p:txBody>
          </p:sp>
          <p:pic>
            <p:nvPicPr>
              <p:cNvPr id="32" name="Picture 2" descr="Agenda | RMOUG Training Days 2019">
                <a:extLst>
                  <a:ext uri="{FF2B5EF4-FFF2-40B4-BE49-F238E27FC236}">
                    <a16:creationId xmlns:a16="http://schemas.microsoft.com/office/drawing/2014/main" id="{2E2F4C3A-8972-9786-7766-CD9F0931C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2096792" y="3891608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1A299620-6919-A8A3-AC40-DF10639BE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6792" y="3648992"/>
                <a:ext cx="198233" cy="198233"/>
              </a:xfrm>
              <a:prstGeom prst="rect">
                <a:avLst/>
              </a:prstGeom>
            </p:spPr>
          </p:pic>
        </p:grpSp>
        <p:pic>
          <p:nvPicPr>
            <p:cNvPr id="16" name="Picture 15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CC8A73E1-493E-693A-1C41-45B699141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1555" y="4594655"/>
              <a:ext cx="1620000" cy="1620000"/>
            </a:xfrm>
            <a:prstGeom prst="rect">
              <a:avLst/>
            </a:prstGeom>
          </p:spPr>
        </p:pic>
        <p:pic>
          <p:nvPicPr>
            <p:cNvPr id="17" name="Picture 16" descr="A picture containing text, person, person, wearing&#10;&#10;Description automatically generated">
              <a:extLst>
                <a:ext uri="{FF2B5EF4-FFF2-40B4-BE49-F238E27FC236}">
                  <a16:creationId xmlns:a16="http://schemas.microsoft.com/office/drawing/2014/main" id="{5DBC702B-B23F-F225-1F31-08693760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051" y="4594655"/>
              <a:ext cx="1620000" cy="16200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2133E0-3FF0-B88D-7AFC-F665300F8821}"/>
                </a:ext>
              </a:extLst>
            </p:cNvPr>
            <p:cNvGrpSpPr/>
            <p:nvPr/>
          </p:nvGrpSpPr>
          <p:grpSpPr>
            <a:xfrm>
              <a:off x="2179594" y="4789326"/>
              <a:ext cx="2126543" cy="1230658"/>
              <a:chOff x="5309982" y="364079"/>
              <a:chExt cx="2126543" cy="123065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638516-62CF-DC48-530C-DCE7BC79C603}"/>
                  </a:ext>
                </a:extLst>
              </p:cNvPr>
              <p:cNvSpPr txBox="1"/>
              <p:nvPr/>
            </p:nvSpPr>
            <p:spPr>
              <a:xfrm>
                <a:off x="5309982" y="364079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latin typeface="Montserrat Medium" pitchFamily="2" charset="77"/>
                  </a:rPr>
                  <a:t>Sean Scott</a:t>
                </a:r>
              </a:p>
              <a:p>
                <a:r>
                  <a:rPr lang="en-GT" sz="1200">
                    <a:latin typeface="Montserrat" pitchFamily="2" charset="77"/>
                  </a:rPr>
                  <a:t>Principal Consultant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@</a:t>
                </a:r>
                <a:r>
                  <a:rPr lang="en-US" sz="1200" u="none" strike="noStrike">
                    <a:effectLst/>
                    <a:latin typeface="Montserrat Light" pitchFamily="2" charset="77"/>
                  </a:rPr>
                  <a:t>oraclesean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F2EFED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latin typeface="Montserrat SemiBold" pitchFamily="2" charset="77"/>
                  </a:rPr>
                  <a:t>ACE Director</a:t>
                </a:r>
                <a:endParaRPr lang="en-GT" sz="1200" b="1">
                  <a:latin typeface="Montserrat SemiBold" pitchFamily="2" charset="77"/>
                </a:endParaRPr>
              </a:p>
            </p:txBody>
          </p:sp>
          <p:pic>
            <p:nvPicPr>
              <p:cNvPr id="30" name="Picture 29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4E9AC77E-908F-8C16-06D6-58E34FBF8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8972" y="1080359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3FC2A8-6CAB-6A67-2510-4BE187BEB558}"/>
                </a:ext>
              </a:extLst>
            </p:cNvPr>
            <p:cNvGrpSpPr/>
            <p:nvPr/>
          </p:nvGrpSpPr>
          <p:grpSpPr>
            <a:xfrm>
              <a:off x="5864666" y="4742147"/>
              <a:ext cx="2126543" cy="1230658"/>
              <a:chOff x="5307652" y="316900"/>
              <a:chExt cx="2126543" cy="123065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2F5F2B-4E9B-52CE-7AFE-D7EA3B6227DE}"/>
                  </a:ext>
                </a:extLst>
              </p:cNvPr>
              <p:cNvSpPr txBox="1"/>
              <p:nvPr/>
            </p:nvSpPr>
            <p:spPr>
              <a:xfrm>
                <a:off x="5307652" y="316900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latin typeface="Montserrat Medium" pitchFamily="2" charset="77"/>
                  </a:rPr>
                  <a:t>Gary Gordhamer</a:t>
                </a:r>
              </a:p>
              <a:p>
                <a:r>
                  <a:rPr lang="en-GT" sz="1200">
                    <a:latin typeface="Montserrat" pitchFamily="2" charset="77"/>
                  </a:rPr>
                  <a:t>Principal Consultant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@</a:t>
                </a:r>
                <a:r>
                  <a:rPr lang="en-US" sz="1200" u="none" strike="noStrike">
                    <a:effectLst/>
                    <a:latin typeface="Montserrat Light" pitchFamily="2" charset="77"/>
                  </a:rPr>
                  <a:t>ggordham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F2EFED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latin typeface="Montserrat SemiBold" pitchFamily="2" charset="77"/>
                  </a:rPr>
                  <a:t>ACE Pro</a:t>
                </a:r>
                <a:endParaRPr lang="en-GT" sz="1200" b="1">
                  <a:latin typeface="Montserrat SemiBold" pitchFamily="2" charset="77"/>
                </a:endParaRPr>
              </a:p>
            </p:txBody>
          </p:sp>
          <p:pic>
            <p:nvPicPr>
              <p:cNvPr id="27" name="Picture 4" descr="Rodrigo Mesquita (@mesquitarod) / Twitter">
                <a:extLst>
                  <a:ext uri="{FF2B5EF4-FFF2-40B4-BE49-F238E27FC236}">
                    <a16:creationId xmlns:a16="http://schemas.microsoft.com/office/drawing/2014/main" id="{38FE2A2A-DACD-511C-55E2-F27404BB2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6" t="11273" r="68875" b="23153"/>
              <a:stretch/>
            </p:blipFill>
            <p:spPr bwMode="auto">
              <a:xfrm>
                <a:off x="5362652" y="1241111"/>
                <a:ext cx="224953" cy="258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3D814C70-3365-D3E6-C566-9A87C1858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2652" y="1033181"/>
                <a:ext cx="198233" cy="198233"/>
              </a:xfrm>
              <a:prstGeom prst="rect">
                <a:avLst/>
              </a:prstGeom>
            </p:spPr>
          </p:pic>
        </p:grpSp>
        <p:pic>
          <p:nvPicPr>
            <p:cNvPr id="20" name="Picture 19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58D17350-A4BC-2778-E721-C34D05DFD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9122" y="2630541"/>
              <a:ext cx="1620000" cy="1620000"/>
            </a:xfrm>
            <a:prstGeom prst="rect">
              <a:avLst/>
            </a:prstGeom>
          </p:spPr>
        </p:pic>
        <p:pic>
          <p:nvPicPr>
            <p:cNvPr id="21" name="Picture 2" descr="Agenda | RMOUG Training Days 2019">
              <a:extLst>
                <a:ext uri="{FF2B5EF4-FFF2-40B4-BE49-F238E27FC236}">
                  <a16:creationId xmlns:a16="http://schemas.microsoft.com/office/drawing/2014/main" id="{AD184693-26BE-8984-58B8-D7F0059FA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2" r="20478"/>
            <a:stretch/>
          </p:blipFill>
          <p:spPr bwMode="auto">
            <a:xfrm>
              <a:off x="2251439" y="5726583"/>
              <a:ext cx="217945" cy="23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7FD63C-C32C-69E9-C262-B7FCABAA8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903988" y="4591459"/>
              <a:ext cx="1620000" cy="162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8D42EF-4968-19AC-4952-64D4D2FE0773}"/>
                </a:ext>
              </a:extLst>
            </p:cNvPr>
            <p:cNvSpPr txBox="1"/>
            <p:nvPr/>
          </p:nvSpPr>
          <p:spPr>
            <a:xfrm>
              <a:off x="9643341" y="4789326"/>
              <a:ext cx="2126543" cy="1230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T" sz="1600">
                  <a:latin typeface="Montserrat Medium" pitchFamily="2" charset="77"/>
                </a:rPr>
                <a:t>Julio Ayapan</a:t>
              </a:r>
            </a:p>
            <a:p>
              <a:r>
                <a:rPr lang="en-GT" sz="1200">
                  <a:latin typeface="Montserrat" pitchFamily="2" charset="77"/>
                </a:rPr>
                <a:t>Senior DBA</a:t>
              </a:r>
            </a:p>
            <a:p>
              <a:endParaRPr lang="en-GT" sz="1200">
                <a:latin typeface="Montserrat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GT" sz="1200">
                  <a:latin typeface="Montserrat Light" pitchFamily="2" charset="77"/>
                </a:rPr>
                <a:t>W @</a:t>
              </a:r>
              <a:r>
                <a:rPr lang="en-US" sz="1200">
                  <a:latin typeface="Montserrat Light" pitchFamily="2" charset="77"/>
                </a:rPr>
                <a:t>jayapangt</a:t>
              </a:r>
              <a:endParaRPr lang="en-US" sz="1200" u="none" strike="noStrike">
                <a:effectLst/>
                <a:latin typeface="Montserrat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rgbClr val="F2EFED"/>
                  </a:solidFill>
                  <a:latin typeface="Montserrat Light" pitchFamily="2" charset="77"/>
                </a:rPr>
                <a:t>W </a:t>
              </a:r>
              <a:r>
                <a:rPr lang="en-US" sz="1200" b="1">
                  <a:latin typeface="Montserrat SemiBold" pitchFamily="2" charset="77"/>
                </a:rPr>
                <a:t>ACE Alumni</a:t>
              </a:r>
              <a:endParaRPr lang="en-GT" sz="1200" b="1">
                <a:latin typeface="Montserrat SemiBold" pitchFamily="2" charset="77"/>
              </a:endParaRPr>
            </a:p>
          </p:txBody>
        </p:sp>
        <p:pic>
          <p:nvPicPr>
            <p:cNvPr id="24" name="Picture 2" descr="Agenda | RMOUG Training Days 2019">
              <a:extLst>
                <a:ext uri="{FF2B5EF4-FFF2-40B4-BE49-F238E27FC236}">
                  <a16:creationId xmlns:a16="http://schemas.microsoft.com/office/drawing/2014/main" id="{36298F17-D4E3-5155-7902-8E9FC0C1F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2" t="1427" r="22555" b="2793"/>
            <a:stretch/>
          </p:blipFill>
          <p:spPr bwMode="auto">
            <a:xfrm>
              <a:off x="9719349" y="5748737"/>
              <a:ext cx="189436" cy="2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white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F47FE9AF-5BE2-D10E-AAA1-6C2765AAA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03677" y="5500130"/>
              <a:ext cx="198233" cy="198233"/>
            </a:xfrm>
            <a:prstGeom prst="rect">
              <a:avLst/>
            </a:prstGeom>
          </p:spPr>
        </p:pic>
      </p:grpSp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D46E1B-56EB-D9D7-57AD-6F2B1F1A06F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978" y="12377"/>
            <a:ext cx="12194978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2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E Pro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72294-C1D8-D9FD-FCBE-7A850DD29F4A}"/>
              </a:ext>
            </a:extLst>
          </p:cNvPr>
          <p:cNvSpPr/>
          <p:nvPr userDrawn="1"/>
        </p:nvSpPr>
        <p:spPr>
          <a:xfrm>
            <a:off x="-2978" y="-25619"/>
            <a:ext cx="12194978" cy="524294"/>
          </a:xfrm>
          <a:prstGeom prst="rect">
            <a:avLst/>
          </a:prstGeom>
          <a:solidFill>
            <a:srgbClr val="393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91F3D61-B844-ED69-70D4-07CD493BC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667" y="68253"/>
            <a:ext cx="1587500" cy="33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FCF3D0-1E4E-F893-6FE7-4991ACD3A146}"/>
              </a:ext>
            </a:extLst>
          </p:cNvPr>
          <p:cNvGrpSpPr/>
          <p:nvPr userDrawn="1"/>
        </p:nvGrpSpPr>
        <p:grpSpPr>
          <a:xfrm>
            <a:off x="280141" y="838016"/>
            <a:ext cx="11631719" cy="1569660"/>
            <a:chOff x="349051" y="838016"/>
            <a:chExt cx="11631719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73A1C4-60BA-2347-F53A-F9AFD102998D}"/>
                </a:ext>
              </a:extLst>
            </p:cNvPr>
            <p:cNvSpPr txBox="1"/>
            <p:nvPr/>
          </p:nvSpPr>
          <p:spPr>
            <a:xfrm>
              <a:off x="349051" y="838016"/>
              <a:ext cx="749808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u="none" strike="noStrike">
                  <a:solidFill>
                    <a:schemeClr val="bg1"/>
                  </a:solidFill>
                  <a:effectLst/>
                  <a:latin typeface="Montserrat SemiBold" pitchFamily="2" charset="77"/>
                </a:rPr>
                <a:t>Viscosity’s Oracle ACEs</a:t>
              </a:r>
            </a:p>
            <a:p>
              <a:r>
                <a:rPr lang="en-US" sz="3000" b="1">
                  <a:solidFill>
                    <a:schemeClr val="bg1"/>
                  </a:solidFill>
                  <a:latin typeface="Montserrat SemiBold" pitchFamily="2" charset="77"/>
                </a:rPr>
                <a:t>The Oracle ACE Program</a:t>
              </a:r>
            </a:p>
            <a:p>
              <a:endParaRPr lang="en-US" sz="1400" u="none" strike="noStrike">
                <a:solidFill>
                  <a:schemeClr val="bg1"/>
                </a:solidFill>
                <a:effectLst/>
                <a:latin typeface="Montserrat" pitchFamily="2" charset="77"/>
              </a:endParaRPr>
            </a:p>
            <a:p>
              <a:r>
                <a:rPr lang="en-US" sz="140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The Oracle ACE Program recognizes and rewards individuals for their contributions to the Oracle community.</a:t>
              </a:r>
              <a:endParaRPr lang="en-GT" sz="3000" b="1">
                <a:solidFill>
                  <a:schemeClr val="bg1"/>
                </a:solidFill>
                <a:latin typeface="Montserrat SemiBold" pitchFamily="2" charset="77"/>
              </a:endParaRPr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73E2A7C-BBDA-9245-1F91-E1D0660A2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6450" y="946046"/>
              <a:ext cx="1624320" cy="13536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3E9CFB-7FDD-76E8-4A53-A0B57867A290}"/>
                </a:ext>
              </a:extLst>
            </p:cNvPr>
            <p:cNvCxnSpPr>
              <a:cxnSpLocks/>
            </p:cNvCxnSpPr>
            <p:nvPr/>
          </p:nvCxnSpPr>
          <p:spPr>
            <a:xfrm>
              <a:off x="440491" y="1800460"/>
              <a:ext cx="680720" cy="0"/>
            </a:xfrm>
            <a:prstGeom prst="line">
              <a:avLst/>
            </a:prstGeom>
            <a:ln w="76200">
              <a:solidFill>
                <a:srgbClr val="EABC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6FA2D9-79A9-7AA2-A6D0-AB1333096425}"/>
              </a:ext>
            </a:extLst>
          </p:cNvPr>
          <p:cNvGrpSpPr/>
          <p:nvPr userDrawn="1"/>
        </p:nvGrpSpPr>
        <p:grpSpPr>
          <a:xfrm>
            <a:off x="349051" y="2630541"/>
            <a:ext cx="11420833" cy="3584114"/>
            <a:chOff x="349051" y="2630541"/>
            <a:chExt cx="11420833" cy="3584114"/>
          </a:xfrm>
        </p:grpSpPr>
        <p:pic>
          <p:nvPicPr>
            <p:cNvPr id="10" name="Picture 9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F9F988E-BB7E-875D-8344-9910DDDD6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3988" y="2630542"/>
              <a:ext cx="1620000" cy="1620000"/>
            </a:xfrm>
            <a:prstGeom prst="rect">
              <a:avLst/>
            </a:prstGeom>
          </p:spPr>
        </p:pic>
        <p:pic>
          <p:nvPicPr>
            <p:cNvPr id="11" name="Picture 10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8BE30F88-381B-228C-C395-75764594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1555" y="2630542"/>
              <a:ext cx="1620000" cy="16200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D4D004-74E1-5544-7DCB-ED0BB5EF9483}"/>
                </a:ext>
              </a:extLst>
            </p:cNvPr>
            <p:cNvGrpSpPr/>
            <p:nvPr/>
          </p:nvGrpSpPr>
          <p:grpSpPr>
            <a:xfrm>
              <a:off x="2179594" y="2825213"/>
              <a:ext cx="2126543" cy="1230658"/>
              <a:chOff x="2044123" y="2932711"/>
              <a:chExt cx="2126543" cy="123065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7EF809-E991-D840-C11E-4F4292B47591}"/>
                  </a:ext>
                </a:extLst>
              </p:cNvPr>
              <p:cNvSpPr txBox="1"/>
              <p:nvPr/>
            </p:nvSpPr>
            <p:spPr>
              <a:xfrm>
                <a:off x="2044123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solidFill>
                      <a:schemeClr val="bg1"/>
                    </a:solidFill>
                    <a:latin typeface="Montserrat Medium" pitchFamily="2" charset="77"/>
                  </a:rPr>
                  <a:t>Charles Kim</a:t>
                </a:r>
              </a:p>
              <a:p>
                <a:r>
                  <a:rPr lang="en-GT" sz="1200">
                    <a:solidFill>
                      <a:schemeClr val="bg1"/>
                    </a:solidFill>
                    <a:latin typeface="Montserrat" pitchFamily="2" charset="77"/>
                  </a:rPr>
                  <a:t>CEO | Co-Founder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  </a:t>
                </a:r>
                <a:r>
                  <a:rPr lang="en-GT" sz="1200">
                    <a:solidFill>
                      <a:schemeClr val="bg1"/>
                    </a:solidFill>
                    <a:latin typeface="Montserrat Light" pitchFamily="2" charset="77"/>
                  </a:rPr>
                  <a:t>@</a:t>
                </a:r>
                <a:r>
                  <a:rPr lang="en-US" sz="1200" u="none" strike="noStrike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racdba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1D2130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solidFill>
                      <a:schemeClr val="bg1"/>
                    </a:solidFill>
                    <a:latin typeface="Montserrat SemiBold" pitchFamily="2" charset="77"/>
                  </a:rPr>
                  <a:t>ACE Director</a:t>
                </a:r>
                <a:endParaRPr lang="en-GT" sz="1200" b="1">
                  <a:solidFill>
                    <a:schemeClr val="bg1"/>
                  </a:solidFill>
                  <a:latin typeface="Montserrat SemiBold" pitchFamily="2" charset="77"/>
                </a:endParaRPr>
              </a:p>
            </p:txBody>
          </p:sp>
          <p:pic>
            <p:nvPicPr>
              <p:cNvPr id="37" name="Picture 2" descr="Agenda | RMOUG Training Days 2019">
                <a:extLst>
                  <a:ext uri="{FF2B5EF4-FFF2-40B4-BE49-F238E27FC236}">
                    <a16:creationId xmlns:a16="http://schemas.microsoft.com/office/drawing/2014/main" id="{D36AC2A4-38CD-DBD0-68B0-18C37B1434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2113258" y="3881911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2B69FB9B-A147-233C-02BE-A90CA6273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2970" y="3648992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D2F775-2B76-A7D6-5245-C42833A378DC}"/>
                </a:ext>
              </a:extLst>
            </p:cNvPr>
            <p:cNvGrpSpPr/>
            <p:nvPr/>
          </p:nvGrpSpPr>
          <p:grpSpPr>
            <a:xfrm>
              <a:off x="9612499" y="2825213"/>
              <a:ext cx="2126543" cy="1230658"/>
              <a:chOff x="1641126" y="2932711"/>
              <a:chExt cx="2126543" cy="123065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538462-4B0A-7CBD-D0C5-E9770DB34844}"/>
                  </a:ext>
                </a:extLst>
              </p:cNvPr>
              <p:cNvSpPr txBox="1"/>
              <p:nvPr/>
            </p:nvSpPr>
            <p:spPr>
              <a:xfrm>
                <a:off x="1641126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solidFill>
                      <a:schemeClr val="bg1"/>
                    </a:solidFill>
                    <a:latin typeface="Montserrat Medium" pitchFamily="2" charset="77"/>
                  </a:rPr>
                  <a:t>Craig Shallahamer</a:t>
                </a:r>
              </a:p>
              <a:p>
                <a:r>
                  <a:rPr lang="en-GT" sz="1200">
                    <a:solidFill>
                      <a:schemeClr val="bg1"/>
                    </a:solidFill>
                    <a:latin typeface="Montserrat" pitchFamily="2" charset="77"/>
                  </a:rPr>
                  <a:t>Applied AI Scientist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 </a:t>
                </a:r>
                <a:r>
                  <a:rPr lang="en-GT" sz="1200">
                    <a:solidFill>
                      <a:schemeClr val="bg1"/>
                    </a:solidFill>
                    <a:latin typeface="Montserrat Light" pitchFamily="2" charset="77"/>
                  </a:rPr>
                  <a:t>@</a:t>
                </a:r>
                <a:r>
                  <a:rPr lang="en-US" sz="1200" u="none" strike="noStrike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orapub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1D2130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solidFill>
                      <a:schemeClr val="bg1"/>
                    </a:solidFill>
                    <a:latin typeface="Montserrat SemiBold" pitchFamily="2" charset="77"/>
                  </a:rPr>
                  <a:t>ACE Director</a:t>
                </a:r>
                <a:endParaRPr lang="en-GT" sz="1200" b="1">
                  <a:solidFill>
                    <a:schemeClr val="bg1"/>
                  </a:solidFill>
                  <a:latin typeface="Montserrat SemiBold" pitchFamily="2" charset="77"/>
                </a:endParaRPr>
              </a:p>
            </p:txBody>
          </p:sp>
          <p:pic>
            <p:nvPicPr>
              <p:cNvPr id="34" name="Picture 2" descr="Agenda | RMOUG Training Days 2019">
                <a:extLst>
                  <a:ext uri="{FF2B5EF4-FFF2-40B4-BE49-F238E27FC236}">
                    <a16:creationId xmlns:a16="http://schemas.microsoft.com/office/drawing/2014/main" id="{264F8A04-7AAB-2C16-DD13-4DE93DEB48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1712592" y="3881911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34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7E83B92E-9CBF-C82A-185E-3716E44C9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2304" y="3648992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8F0EF9-4899-727F-D00F-D5075BCC4B31}"/>
                </a:ext>
              </a:extLst>
            </p:cNvPr>
            <p:cNvGrpSpPr/>
            <p:nvPr/>
          </p:nvGrpSpPr>
          <p:grpSpPr>
            <a:xfrm>
              <a:off x="5864666" y="2825213"/>
              <a:ext cx="2126543" cy="1230658"/>
              <a:chOff x="2041792" y="2932711"/>
              <a:chExt cx="2126543" cy="123065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979E06-2FC3-9584-D8EB-0FAC4C2C80F2}"/>
                  </a:ext>
                </a:extLst>
              </p:cNvPr>
              <p:cNvSpPr txBox="1"/>
              <p:nvPr/>
            </p:nvSpPr>
            <p:spPr>
              <a:xfrm>
                <a:off x="2041792" y="2932711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solidFill>
                      <a:schemeClr val="bg1"/>
                    </a:solidFill>
                    <a:latin typeface="Montserrat Medium" pitchFamily="2" charset="77"/>
                  </a:rPr>
                  <a:t>Rich Niemiec</a:t>
                </a:r>
              </a:p>
              <a:p>
                <a:r>
                  <a:rPr lang="en-GT" sz="1200">
                    <a:solidFill>
                      <a:schemeClr val="bg1"/>
                    </a:solidFill>
                    <a:latin typeface="Montserrat" pitchFamily="2" charset="77"/>
                  </a:rPr>
                  <a:t>Chief Innovation Officer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</a:t>
                </a:r>
                <a:r>
                  <a:rPr lang="en-GT" sz="1200">
                    <a:solidFill>
                      <a:schemeClr val="bg1"/>
                    </a:solidFill>
                    <a:latin typeface="Montserrat Light" pitchFamily="2" charset="77"/>
                  </a:rPr>
                  <a:t>@</a:t>
                </a:r>
                <a:r>
                  <a:rPr lang="en-US" sz="1200" u="none" strike="noStrike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richniemiec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1D2130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solidFill>
                      <a:schemeClr val="bg1"/>
                    </a:solidFill>
                    <a:latin typeface="Montserrat SemiBold" pitchFamily="2" charset="77"/>
                  </a:rPr>
                  <a:t>ACE Director</a:t>
                </a:r>
                <a:endParaRPr lang="en-GT" sz="1200" b="1">
                  <a:solidFill>
                    <a:schemeClr val="bg1"/>
                  </a:solidFill>
                  <a:latin typeface="Montserrat SemiBold" pitchFamily="2" charset="77"/>
                </a:endParaRPr>
              </a:p>
            </p:txBody>
          </p:sp>
          <p:pic>
            <p:nvPicPr>
              <p:cNvPr id="31" name="Picture 2" descr="Agenda | RMOUG Training Days 2019">
                <a:extLst>
                  <a:ext uri="{FF2B5EF4-FFF2-40B4-BE49-F238E27FC236}">
                    <a16:creationId xmlns:a16="http://schemas.microsoft.com/office/drawing/2014/main" id="{2BE6AD9B-DB8F-5F0B-22F4-EBBC575EA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2" r="20478"/>
              <a:stretch/>
            </p:blipFill>
            <p:spPr bwMode="auto">
              <a:xfrm>
                <a:off x="2096792" y="3891608"/>
                <a:ext cx="217945" cy="236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2131FC1E-D718-7ADC-15EC-6E66B2D40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6792" y="3648992"/>
                <a:ext cx="198233" cy="198233"/>
              </a:xfrm>
              <a:prstGeom prst="rect">
                <a:avLst/>
              </a:prstGeom>
            </p:spPr>
          </p:pic>
        </p:grpSp>
        <p:pic>
          <p:nvPicPr>
            <p:cNvPr id="15" name="Picture 14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1AB4792E-578C-8695-0152-FA9EA816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81555" y="4594655"/>
              <a:ext cx="1620000" cy="1620000"/>
            </a:xfrm>
            <a:prstGeom prst="rect">
              <a:avLst/>
            </a:prstGeom>
          </p:spPr>
        </p:pic>
        <p:pic>
          <p:nvPicPr>
            <p:cNvPr id="16" name="Picture 15" descr="A picture containing text, person, person, wearing&#10;&#10;Description automatically generated">
              <a:extLst>
                <a:ext uri="{FF2B5EF4-FFF2-40B4-BE49-F238E27FC236}">
                  <a16:creationId xmlns:a16="http://schemas.microsoft.com/office/drawing/2014/main" id="{483E045A-2D0F-AF94-1734-B91FDC8B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051" y="4594655"/>
              <a:ext cx="1620000" cy="16200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BD2389-EDA3-398A-66BF-7994460C07BB}"/>
                </a:ext>
              </a:extLst>
            </p:cNvPr>
            <p:cNvGrpSpPr/>
            <p:nvPr/>
          </p:nvGrpSpPr>
          <p:grpSpPr>
            <a:xfrm>
              <a:off x="2179594" y="4789326"/>
              <a:ext cx="2126543" cy="1230658"/>
              <a:chOff x="5309982" y="364079"/>
              <a:chExt cx="2126543" cy="123065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5F666F-D8B9-C7B2-5BB9-384AE053258C}"/>
                  </a:ext>
                </a:extLst>
              </p:cNvPr>
              <p:cNvSpPr txBox="1"/>
              <p:nvPr/>
            </p:nvSpPr>
            <p:spPr>
              <a:xfrm>
                <a:off x="5309982" y="364079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solidFill>
                      <a:schemeClr val="bg1"/>
                    </a:solidFill>
                    <a:latin typeface="Montserrat Medium" pitchFamily="2" charset="77"/>
                  </a:rPr>
                  <a:t>Sean Scott</a:t>
                </a:r>
              </a:p>
              <a:p>
                <a:r>
                  <a:rPr lang="en-GT" sz="1200">
                    <a:solidFill>
                      <a:schemeClr val="bg1"/>
                    </a:solidFill>
                    <a:latin typeface="Montserrat" pitchFamily="2" charset="77"/>
                  </a:rPr>
                  <a:t>Principal Consultant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  </a:t>
                </a:r>
                <a:r>
                  <a:rPr lang="en-GT" sz="1200">
                    <a:solidFill>
                      <a:schemeClr val="bg1"/>
                    </a:solidFill>
                    <a:latin typeface="Montserrat Light" pitchFamily="2" charset="77"/>
                  </a:rPr>
                  <a:t>@</a:t>
                </a:r>
                <a:r>
                  <a:rPr lang="en-US" sz="1200" u="none" strike="noStrike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oraclesean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1D2130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solidFill>
                      <a:schemeClr val="bg1"/>
                    </a:solidFill>
                    <a:latin typeface="Montserrat SemiBold" pitchFamily="2" charset="77"/>
                  </a:rPr>
                  <a:t>ACE Director</a:t>
                </a:r>
                <a:endParaRPr lang="en-GT" sz="1200" b="1">
                  <a:solidFill>
                    <a:schemeClr val="bg1"/>
                  </a:solidFill>
                  <a:latin typeface="Montserrat SemiBold" pitchFamily="2" charset="77"/>
                </a:endParaRPr>
              </a:p>
            </p:txBody>
          </p:sp>
          <p:pic>
            <p:nvPicPr>
              <p:cNvPr id="29" name="Picture 28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2D9D8464-11D0-D049-81BB-A3D60C797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8972" y="1080359"/>
                <a:ext cx="198233" cy="198233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8A4CF5-6113-5529-D7BF-16C09F8A3D5C}"/>
                </a:ext>
              </a:extLst>
            </p:cNvPr>
            <p:cNvGrpSpPr/>
            <p:nvPr/>
          </p:nvGrpSpPr>
          <p:grpSpPr>
            <a:xfrm>
              <a:off x="5864666" y="4742147"/>
              <a:ext cx="2126543" cy="1230658"/>
              <a:chOff x="5307652" y="316900"/>
              <a:chExt cx="2126543" cy="12306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4D3148-320F-D13B-0012-3C83669DBA33}"/>
                  </a:ext>
                </a:extLst>
              </p:cNvPr>
              <p:cNvSpPr txBox="1"/>
              <p:nvPr/>
            </p:nvSpPr>
            <p:spPr>
              <a:xfrm>
                <a:off x="5307652" y="316900"/>
                <a:ext cx="2126543" cy="12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T" sz="1600">
                    <a:solidFill>
                      <a:schemeClr val="bg1"/>
                    </a:solidFill>
                    <a:latin typeface="Montserrat Medium" pitchFamily="2" charset="77"/>
                  </a:rPr>
                  <a:t>Gary Gordhamer</a:t>
                </a:r>
              </a:p>
              <a:p>
                <a:r>
                  <a:rPr lang="en-GT" sz="1200">
                    <a:solidFill>
                      <a:schemeClr val="bg1"/>
                    </a:solidFill>
                    <a:latin typeface="Montserrat" pitchFamily="2" charset="77"/>
                  </a:rPr>
                  <a:t>Principal Consultant</a:t>
                </a:r>
              </a:p>
              <a:p>
                <a:endParaRPr lang="en-GT" sz="1200"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T" sz="1200">
                    <a:latin typeface="Montserrat Light" pitchFamily="2" charset="77"/>
                  </a:rPr>
                  <a:t>W </a:t>
                </a:r>
                <a:r>
                  <a:rPr lang="en-GT" sz="1200">
                    <a:solidFill>
                      <a:schemeClr val="bg1"/>
                    </a:solidFill>
                    <a:latin typeface="Montserrat Light" pitchFamily="2" charset="77"/>
                  </a:rPr>
                  <a:t>@</a:t>
                </a:r>
                <a:r>
                  <a:rPr lang="en-US" sz="1200" u="none" strike="noStrike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ggordham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>
                    <a:solidFill>
                      <a:srgbClr val="1D2130"/>
                    </a:solidFill>
                    <a:latin typeface="Montserrat Light" pitchFamily="2" charset="77"/>
                  </a:rPr>
                  <a:t>W </a:t>
                </a:r>
                <a:r>
                  <a:rPr lang="en-US" sz="1200" b="1">
                    <a:solidFill>
                      <a:schemeClr val="bg1"/>
                    </a:solidFill>
                    <a:latin typeface="Montserrat SemiBold" pitchFamily="2" charset="77"/>
                  </a:rPr>
                  <a:t>ACE Pro</a:t>
                </a:r>
                <a:endParaRPr lang="en-GT" sz="1200" b="1">
                  <a:solidFill>
                    <a:schemeClr val="bg1"/>
                  </a:solidFill>
                  <a:latin typeface="Montserrat SemiBold" pitchFamily="2" charset="77"/>
                </a:endParaRPr>
              </a:p>
            </p:txBody>
          </p:sp>
          <p:pic>
            <p:nvPicPr>
              <p:cNvPr id="26" name="Picture 4" descr="Rodrigo Mesquita (@mesquitarod) / Twitter">
                <a:extLst>
                  <a:ext uri="{FF2B5EF4-FFF2-40B4-BE49-F238E27FC236}">
                    <a16:creationId xmlns:a16="http://schemas.microsoft.com/office/drawing/2014/main" id="{A15C60C1-AA7A-5608-3FD0-BB020626E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6" t="11273" r="68875" b="23153"/>
              <a:stretch/>
            </p:blipFill>
            <p:spPr bwMode="auto">
              <a:xfrm>
                <a:off x="5362652" y="1241111"/>
                <a:ext cx="224953" cy="258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7DFF1CF2-EEBD-ABB0-47F7-008B93449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62652" y="1033181"/>
                <a:ext cx="198233" cy="198233"/>
              </a:xfrm>
              <a:prstGeom prst="rect">
                <a:avLst/>
              </a:prstGeom>
            </p:spPr>
          </p:pic>
        </p:grpSp>
        <p:pic>
          <p:nvPicPr>
            <p:cNvPr id="19" name="Picture 1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A482C99D-62B7-A9F2-B854-0D441340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122" y="2630541"/>
              <a:ext cx="1620000" cy="1620000"/>
            </a:xfrm>
            <a:prstGeom prst="rect">
              <a:avLst/>
            </a:prstGeom>
          </p:spPr>
        </p:pic>
        <p:pic>
          <p:nvPicPr>
            <p:cNvPr id="20" name="Picture 2" descr="Agenda | RMOUG Training Days 2019">
              <a:extLst>
                <a:ext uri="{FF2B5EF4-FFF2-40B4-BE49-F238E27FC236}">
                  <a16:creationId xmlns:a16="http://schemas.microsoft.com/office/drawing/2014/main" id="{DC477A40-D335-8FD5-B611-1DBA7C74E4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2" r="20478"/>
            <a:stretch/>
          </p:blipFill>
          <p:spPr bwMode="auto">
            <a:xfrm>
              <a:off x="2251439" y="5726583"/>
              <a:ext cx="217945" cy="23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3CEBA9-C9AE-9AB3-EF4F-D51E3E6DE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903988" y="4591459"/>
              <a:ext cx="1620000" cy="162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1D9E02-27D4-27FB-1FB5-52A22591C0A7}"/>
                </a:ext>
              </a:extLst>
            </p:cNvPr>
            <p:cNvSpPr txBox="1"/>
            <p:nvPr/>
          </p:nvSpPr>
          <p:spPr>
            <a:xfrm>
              <a:off x="9643341" y="4789326"/>
              <a:ext cx="2126543" cy="1230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T" sz="1600">
                  <a:solidFill>
                    <a:schemeClr val="bg1"/>
                  </a:solidFill>
                  <a:latin typeface="Montserrat Medium" pitchFamily="2" charset="77"/>
                </a:rPr>
                <a:t>Julio Ayapan</a:t>
              </a:r>
            </a:p>
            <a:p>
              <a:r>
                <a:rPr lang="en-GT" sz="1200">
                  <a:solidFill>
                    <a:schemeClr val="bg1"/>
                  </a:solidFill>
                  <a:latin typeface="Montserrat" pitchFamily="2" charset="77"/>
                </a:rPr>
                <a:t>Senior DBA</a:t>
              </a:r>
            </a:p>
            <a:p>
              <a:endParaRPr lang="en-GT" sz="1200">
                <a:latin typeface="Montserrat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GT" sz="1200">
                  <a:solidFill>
                    <a:srgbClr val="1D2130"/>
                  </a:solidFill>
                  <a:latin typeface="Montserrat Light" pitchFamily="2" charset="77"/>
                </a:rPr>
                <a:t>W</a:t>
              </a:r>
              <a:r>
                <a:rPr lang="en-GT" sz="1200">
                  <a:latin typeface="Montserrat Light" pitchFamily="2" charset="77"/>
                </a:rPr>
                <a:t> </a:t>
              </a:r>
              <a:r>
                <a:rPr lang="en-GT" sz="1200">
                  <a:solidFill>
                    <a:schemeClr val="bg1"/>
                  </a:solidFill>
                  <a:latin typeface="Montserrat Light" pitchFamily="2" charset="77"/>
                </a:rPr>
                <a:t>@</a:t>
              </a:r>
              <a:r>
                <a:rPr lang="en-US" sz="1200">
                  <a:solidFill>
                    <a:schemeClr val="bg1"/>
                  </a:solidFill>
                  <a:latin typeface="Montserrat Light" pitchFamily="2" charset="77"/>
                </a:rPr>
                <a:t>jayapangt</a:t>
              </a:r>
              <a:endParaRPr lang="en-US" sz="1200" u="none" strike="noStrike">
                <a:solidFill>
                  <a:schemeClr val="bg1"/>
                </a:solidFill>
                <a:effectLst/>
                <a:latin typeface="Montserrat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rgbClr val="1D2130"/>
                  </a:solidFill>
                  <a:latin typeface="Montserrat Light" pitchFamily="2" charset="77"/>
                </a:rPr>
                <a:t>W </a:t>
              </a:r>
              <a:r>
                <a:rPr lang="en-US" sz="1200" b="1">
                  <a:solidFill>
                    <a:schemeClr val="bg1"/>
                  </a:solidFill>
                  <a:latin typeface="Montserrat SemiBold" pitchFamily="2" charset="77"/>
                </a:rPr>
                <a:t>ACE Alumni</a:t>
              </a:r>
              <a:endParaRPr lang="en-GT" sz="1200" b="1">
                <a:solidFill>
                  <a:schemeClr val="bg1"/>
                </a:solidFill>
                <a:latin typeface="Montserrat SemiBold" pitchFamily="2" charset="77"/>
              </a:endParaRPr>
            </a:p>
          </p:txBody>
        </p:sp>
        <p:pic>
          <p:nvPicPr>
            <p:cNvPr id="23" name="Picture 2" descr="Agenda | RMOUG Training Days 2019">
              <a:extLst>
                <a:ext uri="{FF2B5EF4-FFF2-40B4-BE49-F238E27FC236}">
                  <a16:creationId xmlns:a16="http://schemas.microsoft.com/office/drawing/2014/main" id="{FACDACEE-6EC7-868E-11BD-AE29A00004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2" t="1427" r="22555" b="2793"/>
            <a:stretch/>
          </p:blipFill>
          <p:spPr bwMode="auto">
            <a:xfrm>
              <a:off x="9719349" y="5748737"/>
              <a:ext cx="189436" cy="2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A white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971CCE6A-2D48-2308-BA60-3F298D2DB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3677" y="5500130"/>
              <a:ext cx="198233" cy="198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253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C2AEB8-6177-4B2C-50D7-D2BB00C39704}"/>
              </a:ext>
            </a:extLst>
          </p:cNvPr>
          <p:cNvSpPr txBox="1"/>
          <p:nvPr userDrawn="1"/>
        </p:nvSpPr>
        <p:spPr>
          <a:xfrm>
            <a:off x="2330386" y="348608"/>
            <a:ext cx="753122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T" sz="3000" b="1">
                <a:solidFill>
                  <a:schemeClr val="bg1"/>
                </a:solidFill>
                <a:latin typeface="Montserrat" pitchFamily="2" charset="77"/>
              </a:rPr>
              <a:t>Viscosity Pillars and Delivery Models</a:t>
            </a:r>
            <a:endParaRPr lang="en-G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C21909-02E9-7068-752F-8DEB2C62CB97}"/>
              </a:ext>
            </a:extLst>
          </p:cNvPr>
          <p:cNvGrpSpPr/>
          <p:nvPr userDrawn="1"/>
        </p:nvGrpSpPr>
        <p:grpSpPr>
          <a:xfrm>
            <a:off x="733586" y="1036641"/>
            <a:ext cx="10724827" cy="3987703"/>
            <a:chOff x="735872" y="1131225"/>
            <a:chExt cx="10724827" cy="39877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6D5A8B-A7CC-66AF-ED03-F7B17B234BCE}"/>
                </a:ext>
              </a:extLst>
            </p:cNvPr>
            <p:cNvGrpSpPr/>
            <p:nvPr/>
          </p:nvGrpSpPr>
          <p:grpSpPr>
            <a:xfrm>
              <a:off x="735872" y="1131225"/>
              <a:ext cx="3325429" cy="3987703"/>
              <a:chOff x="285872" y="1124338"/>
              <a:chExt cx="3325429" cy="3987703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A03F45D0-871B-90B2-71A4-1FA04F0D5581}"/>
                  </a:ext>
                </a:extLst>
              </p:cNvPr>
              <p:cNvSpPr/>
              <p:nvPr/>
            </p:nvSpPr>
            <p:spPr>
              <a:xfrm>
                <a:off x="285872" y="1124338"/>
                <a:ext cx="3325429" cy="3987703"/>
              </a:xfrm>
              <a:prstGeom prst="roundRect">
                <a:avLst>
                  <a:gd name="adj" fmla="val 4252"/>
                </a:avLst>
              </a:prstGeom>
              <a:solidFill>
                <a:srgbClr val="368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A4CB4EA5-3916-549E-D339-401E2318A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3586" y="1261348"/>
                <a:ext cx="2010001" cy="900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CB3618-F863-7586-FD28-1C432557C64D}"/>
                  </a:ext>
                </a:extLst>
              </p:cNvPr>
              <p:cNvSpPr txBox="1"/>
              <p:nvPr/>
            </p:nvSpPr>
            <p:spPr>
              <a:xfrm>
                <a:off x="325888" y="2142343"/>
                <a:ext cx="3245397" cy="26359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>
                    <a:solidFill>
                      <a:schemeClr val="bg1"/>
                    </a:solidFill>
                    <a:latin typeface="Montserrat Medium"/>
                  </a:rPr>
                  <a:t>Oracle, SQL</a:t>
                </a: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 Server</a:t>
                </a:r>
                <a:r>
                  <a:rPr lang="en-US" sz="1600">
                    <a:solidFill>
                      <a:schemeClr val="bg1"/>
                    </a:solidFill>
                    <a:latin typeface="Montserrat Medium"/>
                  </a:rPr>
                  <a:t>, </a:t>
                </a: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Postgres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Performance Tuning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Data Replication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Data Warehousing Analytics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Data Integration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ERP Blueprints</a:t>
                </a:r>
                <a:endParaRPr lang="en-US" sz="1600">
                  <a:solidFill>
                    <a:schemeClr val="bg1"/>
                  </a:solidFill>
                  <a:latin typeface="Montserrat Medium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  <a:t>Database Upgrades</a:t>
                </a:r>
                <a:endParaRPr lang="en-GT" sz="1600">
                  <a:solidFill>
                    <a:schemeClr val="bg1"/>
                  </a:solidFill>
                  <a:latin typeface="Montserrat Medium" pitchFamily="2" charset="77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92F560-3161-9C55-3E83-59963BBAC9C6}"/>
                </a:ext>
              </a:extLst>
            </p:cNvPr>
            <p:cNvGrpSpPr/>
            <p:nvPr/>
          </p:nvGrpSpPr>
          <p:grpSpPr>
            <a:xfrm>
              <a:off x="4431000" y="1131225"/>
              <a:ext cx="3330000" cy="3987703"/>
              <a:chOff x="4470699" y="1149679"/>
              <a:chExt cx="3330000" cy="3987703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D17F3F1-F4BD-0D7D-D72F-3A41A6AB7F4E}"/>
                  </a:ext>
                </a:extLst>
              </p:cNvPr>
              <p:cNvSpPr/>
              <p:nvPr/>
            </p:nvSpPr>
            <p:spPr>
              <a:xfrm>
                <a:off x="4470699" y="1149679"/>
                <a:ext cx="3330000" cy="3987703"/>
              </a:xfrm>
              <a:prstGeom prst="roundRect">
                <a:avLst>
                  <a:gd name="adj" fmla="val 4252"/>
                </a:avLst>
              </a:prstGeom>
              <a:solidFill>
                <a:srgbClr val="379E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pic>
            <p:nvPicPr>
              <p:cNvPr id="12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6F5F749-F0AB-F623-E01D-FDFEFB73A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0699" y="1286689"/>
                <a:ext cx="2010001" cy="900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1A0B5B-38AC-D75C-8677-E380142FD79D}"/>
                  </a:ext>
                </a:extLst>
              </p:cNvPr>
              <p:cNvSpPr txBox="1"/>
              <p:nvPr/>
            </p:nvSpPr>
            <p:spPr>
              <a:xfrm>
                <a:off x="4992325" y="2320084"/>
                <a:ext cx="2286748" cy="226664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>
                    <a:solidFill>
                      <a:schemeClr val="bg1"/>
                    </a:solidFill>
                    <a:latin typeface="Montserrat Medium"/>
                  </a:rPr>
                  <a:t>Oracle APEX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Web/Mobile Apps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.Net and C#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E-Business Suite</a:t>
                </a:r>
                <a:br>
                  <a:rPr lang="en-US" sz="1600"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/>
                  </a:rPr>
                  <a:t>SAAS/PAAS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>
                    <a:solidFill>
                      <a:schemeClr val="bg1"/>
                    </a:solidFill>
                    <a:latin typeface="Montserrat Medium"/>
                  </a:rPr>
                  <a:t>Custom AI Products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8EC8C7-CA57-2188-EA70-7219FB758085}"/>
                </a:ext>
              </a:extLst>
            </p:cNvPr>
            <p:cNvGrpSpPr/>
            <p:nvPr/>
          </p:nvGrpSpPr>
          <p:grpSpPr>
            <a:xfrm>
              <a:off x="8130699" y="1131225"/>
              <a:ext cx="3330000" cy="3987703"/>
              <a:chOff x="8130699" y="1112770"/>
              <a:chExt cx="3330000" cy="3987703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845AA60-7F63-5D7D-9BE8-6DCD2E602407}"/>
                  </a:ext>
                </a:extLst>
              </p:cNvPr>
              <p:cNvSpPr/>
              <p:nvPr/>
            </p:nvSpPr>
            <p:spPr>
              <a:xfrm>
                <a:off x="8130699" y="1112770"/>
                <a:ext cx="3330000" cy="3987703"/>
              </a:xfrm>
              <a:prstGeom prst="roundRect">
                <a:avLst>
                  <a:gd name="adj" fmla="val 4252"/>
                </a:avLst>
              </a:prstGeom>
              <a:solidFill>
                <a:srgbClr val="EABC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pic>
            <p:nvPicPr>
              <p:cNvPr id="7" name="Picture 6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77C451B6-B044-F20A-C2E2-67A701027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0699" y="1249780"/>
                <a:ext cx="2010001" cy="900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ADD128-04AB-1F7C-B214-E6805CAD4398}"/>
                  </a:ext>
                </a:extLst>
              </p:cNvPr>
              <p:cNvSpPr txBox="1"/>
              <p:nvPr/>
            </p:nvSpPr>
            <p:spPr>
              <a:xfrm>
                <a:off x="8152002" y="2283175"/>
                <a:ext cx="3287395" cy="2266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Azure Gold Partner</a:t>
                </a:r>
                <a:b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Cloud Migrations</a:t>
                </a:r>
                <a:b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Engineered Systems</a:t>
                </a:r>
                <a:b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Oracle Cloud Partner</a:t>
                </a:r>
                <a:b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Google Partner</a:t>
                </a:r>
                <a:br>
                  <a:rPr lang="en-US" sz="1600">
                    <a:solidFill>
                      <a:schemeClr val="bg1"/>
                    </a:solidFill>
                    <a:latin typeface="Montserrat Medium" pitchFamily="2" charset="77"/>
                  </a:rPr>
                </a:br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AWS Partner Hybrid Cloud</a:t>
                </a:r>
                <a:endParaRPr lang="en-GT" sz="1600">
                  <a:solidFill>
                    <a:schemeClr val="bg1"/>
                  </a:solidFill>
                  <a:latin typeface="Montserrat Medium" pitchFamily="2" charset="77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9A3848-10CA-F264-0B19-DFC936E00E2E}"/>
              </a:ext>
            </a:extLst>
          </p:cNvPr>
          <p:cNvGrpSpPr/>
          <p:nvPr userDrawn="1"/>
        </p:nvGrpSpPr>
        <p:grpSpPr>
          <a:xfrm>
            <a:off x="285872" y="5289912"/>
            <a:ext cx="11620255" cy="900468"/>
            <a:chOff x="285872" y="5777592"/>
            <a:chExt cx="11620255" cy="900468"/>
          </a:xfrm>
          <a:solidFill>
            <a:schemeClr val="bg1">
              <a:lumMod val="65000"/>
            </a:scheme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29EE8A-1E8D-F430-CA4A-BB09356F0586}"/>
                </a:ext>
              </a:extLst>
            </p:cNvPr>
            <p:cNvGrpSpPr/>
            <p:nvPr/>
          </p:nvGrpSpPr>
          <p:grpSpPr>
            <a:xfrm>
              <a:off x="285872" y="5777592"/>
              <a:ext cx="11620255" cy="900468"/>
              <a:chOff x="309264" y="5787283"/>
              <a:chExt cx="11620255" cy="900468"/>
            </a:xfrm>
            <a:grpFill/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89CD93F6-4FCF-DD0C-BC80-EC5499896523}"/>
                  </a:ext>
                </a:extLst>
              </p:cNvPr>
              <p:cNvSpPr/>
              <p:nvPr/>
            </p:nvSpPr>
            <p:spPr>
              <a:xfrm>
                <a:off x="10129519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7A2475BF-3959-7FCA-D1C5-6B69E1AA8787}"/>
                  </a:ext>
                </a:extLst>
              </p:cNvPr>
              <p:cNvSpPr/>
              <p:nvPr/>
            </p:nvSpPr>
            <p:spPr>
              <a:xfrm>
                <a:off x="8165468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FC287276-643D-1B6E-4A83-BAEB5DF229D6}"/>
                  </a:ext>
                </a:extLst>
              </p:cNvPr>
              <p:cNvSpPr/>
              <p:nvPr/>
            </p:nvSpPr>
            <p:spPr>
              <a:xfrm>
                <a:off x="6201417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90C9631C-2C52-1A54-A1BF-B916A6471CE5}"/>
                  </a:ext>
                </a:extLst>
              </p:cNvPr>
              <p:cNvSpPr/>
              <p:nvPr/>
            </p:nvSpPr>
            <p:spPr>
              <a:xfrm>
                <a:off x="4237366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BF5A1E16-C094-B866-F4EE-642D6378C2C2}"/>
                  </a:ext>
                </a:extLst>
              </p:cNvPr>
              <p:cNvSpPr/>
              <p:nvPr/>
            </p:nvSpPr>
            <p:spPr>
              <a:xfrm>
                <a:off x="2273315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3F795D1-9B66-6661-7FA1-2AB04D1D020D}"/>
                  </a:ext>
                </a:extLst>
              </p:cNvPr>
              <p:cNvSpPr/>
              <p:nvPr/>
            </p:nvSpPr>
            <p:spPr>
              <a:xfrm>
                <a:off x="309264" y="5787283"/>
                <a:ext cx="1800000" cy="90046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T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2AF341-395F-A9AB-0FAB-DA9AC09C87C1}"/>
                </a:ext>
              </a:extLst>
            </p:cNvPr>
            <p:cNvSpPr txBox="1"/>
            <p:nvPr/>
          </p:nvSpPr>
          <p:spPr>
            <a:xfrm>
              <a:off x="394717" y="6043160"/>
              <a:ext cx="158231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Workshops</a:t>
              </a:r>
              <a:endParaRPr lang="en-G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8C3A39-36E8-60C4-A984-7D945D65FEC8}"/>
                </a:ext>
              </a:extLst>
            </p:cNvPr>
            <p:cNvSpPr txBox="1"/>
            <p:nvPr/>
          </p:nvSpPr>
          <p:spPr>
            <a:xfrm>
              <a:off x="2249923" y="6055019"/>
              <a:ext cx="1800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Assessments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5B3B69-4C84-4EC5-502F-110DC4257DD4}"/>
                </a:ext>
              </a:extLst>
            </p:cNvPr>
            <p:cNvSpPr txBox="1"/>
            <p:nvPr/>
          </p:nvSpPr>
          <p:spPr>
            <a:xfrm>
              <a:off x="4213974" y="5916520"/>
              <a:ext cx="180000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Proof of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ontserrat" pitchFamily="2" charset="77"/>
                </a:rPr>
                <a:t>Concepts</a:t>
              </a:r>
              <a:endParaRPr lang="en-G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CFFE9F-FDA4-9803-EDCD-E50A38A103D5}"/>
                </a:ext>
              </a:extLst>
            </p:cNvPr>
            <p:cNvSpPr txBox="1"/>
            <p:nvPr/>
          </p:nvSpPr>
          <p:spPr>
            <a:xfrm>
              <a:off x="6178025" y="6055019"/>
              <a:ext cx="1800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Training</a:t>
              </a:r>
              <a:endParaRPr lang="en-GT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4BED-6883-7864-4ADC-A714BD0118E1}"/>
                </a:ext>
              </a:extLst>
            </p:cNvPr>
            <p:cNvSpPr txBox="1"/>
            <p:nvPr/>
          </p:nvSpPr>
          <p:spPr>
            <a:xfrm>
              <a:off x="8142076" y="5916520"/>
              <a:ext cx="180000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Turnkey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Montserrat" pitchFamily="2" charset="77"/>
                </a:rPr>
                <a:t>Projects</a:t>
              </a:r>
              <a:endParaRPr lang="en-GT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69E47F-2571-AC16-667C-A3FBF50BEF6B}"/>
                </a:ext>
              </a:extLst>
            </p:cNvPr>
            <p:cNvSpPr txBox="1"/>
            <p:nvPr/>
          </p:nvSpPr>
          <p:spPr>
            <a:xfrm>
              <a:off x="10106127" y="5916520"/>
              <a:ext cx="180000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>
                  <a:solidFill>
                    <a:schemeClr val="bg1"/>
                  </a:solidFill>
                  <a:effectLst/>
                  <a:latin typeface="Montserrat" pitchFamily="2" charset="77"/>
                </a:rPr>
                <a:t>Managed Services</a:t>
              </a:r>
              <a:endParaRPr lang="en-GT"/>
            </a:p>
          </p:txBody>
        </p:sp>
      </p:grpSp>
    </p:spTree>
    <p:extLst>
      <p:ext uri="{BB962C8B-B14F-4D97-AF65-F5344CB8AC3E}">
        <p14:creationId xmlns:p14="http://schemas.microsoft.com/office/powerpoint/2010/main" val="479946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A96BDD59-5300-155C-AE12-680E02E612CF}"/>
              </a:ext>
            </a:extLst>
          </p:cNvPr>
          <p:cNvSpPr/>
          <p:nvPr userDrawn="1"/>
        </p:nvSpPr>
        <p:spPr>
          <a:xfrm>
            <a:off x="484332" y="4275253"/>
            <a:ext cx="3600000" cy="1900800"/>
          </a:xfrm>
          <a:prstGeom prst="roundRect">
            <a:avLst>
              <a:gd name="adj" fmla="val 10238"/>
            </a:avLst>
          </a:prstGeom>
          <a:solidFill>
            <a:srgbClr val="368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FEF60F78-4A30-EE86-6E5A-966F01EA922E}"/>
              </a:ext>
            </a:extLst>
          </p:cNvPr>
          <p:cNvSpPr/>
          <p:nvPr userDrawn="1"/>
        </p:nvSpPr>
        <p:spPr>
          <a:xfrm>
            <a:off x="476344" y="1773586"/>
            <a:ext cx="3600000" cy="2339999"/>
          </a:xfrm>
          <a:prstGeom prst="roundRect">
            <a:avLst>
              <a:gd name="adj" fmla="val 1023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T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93DD23-AEF7-F30C-AB35-AA99F00B1131}"/>
              </a:ext>
            </a:extLst>
          </p:cNvPr>
          <p:cNvGrpSpPr/>
          <p:nvPr userDrawn="1"/>
        </p:nvGrpSpPr>
        <p:grpSpPr>
          <a:xfrm>
            <a:off x="694610" y="392866"/>
            <a:ext cx="11013058" cy="5783187"/>
            <a:chOff x="694610" y="392866"/>
            <a:chExt cx="11013058" cy="5783187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2F0ABF2-3360-2463-E590-6C7168D329B2}"/>
                </a:ext>
              </a:extLst>
            </p:cNvPr>
            <p:cNvSpPr/>
            <p:nvPr/>
          </p:nvSpPr>
          <p:spPr>
            <a:xfrm>
              <a:off x="8107668" y="392866"/>
              <a:ext cx="3600000" cy="1799999"/>
            </a:xfrm>
            <a:prstGeom prst="roundRect">
              <a:avLst>
                <a:gd name="adj" fmla="val 102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EB74D9DE-C601-3954-9785-FB037B505B6F}"/>
                </a:ext>
              </a:extLst>
            </p:cNvPr>
            <p:cNvSpPr/>
            <p:nvPr/>
          </p:nvSpPr>
          <p:spPr>
            <a:xfrm>
              <a:off x="1963290" y="392867"/>
              <a:ext cx="5932712" cy="1219200"/>
            </a:xfrm>
            <a:prstGeom prst="roundRect">
              <a:avLst>
                <a:gd name="adj" fmla="val 102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ACFBF881-FE7F-80E3-B096-EC276A49E0DF}"/>
                </a:ext>
              </a:extLst>
            </p:cNvPr>
            <p:cNvSpPr/>
            <p:nvPr/>
          </p:nvSpPr>
          <p:spPr>
            <a:xfrm>
              <a:off x="4288010" y="1773586"/>
              <a:ext cx="3600000" cy="1899674"/>
            </a:xfrm>
            <a:prstGeom prst="roundRect">
              <a:avLst>
                <a:gd name="adj" fmla="val 10238"/>
              </a:avLst>
            </a:prstGeom>
            <a:solidFill>
              <a:srgbClr val="368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A742EE0A-46FE-D841-8206-8E523527E2A1}"/>
                </a:ext>
              </a:extLst>
            </p:cNvPr>
            <p:cNvSpPr/>
            <p:nvPr/>
          </p:nvSpPr>
          <p:spPr>
            <a:xfrm>
              <a:off x="8107668" y="2384458"/>
              <a:ext cx="3600000" cy="1799999"/>
            </a:xfrm>
            <a:prstGeom prst="roundRect">
              <a:avLst>
                <a:gd name="adj" fmla="val 10238"/>
              </a:avLst>
            </a:prstGeom>
            <a:solidFill>
              <a:srgbClr val="379E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97A722-3D99-6116-B138-30A9186740A2}"/>
                </a:ext>
              </a:extLst>
            </p:cNvPr>
            <p:cNvSpPr/>
            <p:nvPr/>
          </p:nvSpPr>
          <p:spPr>
            <a:xfrm>
              <a:off x="8107668" y="4376054"/>
              <a:ext cx="3600000" cy="1799999"/>
            </a:xfrm>
            <a:prstGeom prst="roundRect">
              <a:avLst>
                <a:gd name="adj" fmla="val 10238"/>
              </a:avLst>
            </a:prstGeom>
            <a:solidFill>
              <a:srgbClr val="368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84DF2BEB-A215-4CFF-A4B8-2E28A9C952F9}"/>
                </a:ext>
              </a:extLst>
            </p:cNvPr>
            <p:cNvSpPr/>
            <p:nvPr/>
          </p:nvSpPr>
          <p:spPr>
            <a:xfrm>
              <a:off x="4288012" y="3834781"/>
              <a:ext cx="3600000" cy="2339999"/>
            </a:xfrm>
            <a:prstGeom prst="roundRect">
              <a:avLst>
                <a:gd name="adj" fmla="val 10238"/>
              </a:avLst>
            </a:prstGeom>
            <a:solidFill>
              <a:srgbClr val="379E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T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8419F50-6B6B-8D1E-145F-44B15FDF10A3}"/>
                </a:ext>
              </a:extLst>
            </p:cNvPr>
            <p:cNvGrpSpPr/>
            <p:nvPr/>
          </p:nvGrpSpPr>
          <p:grpSpPr>
            <a:xfrm>
              <a:off x="2127805" y="634862"/>
              <a:ext cx="5603680" cy="737176"/>
              <a:chOff x="2127805" y="608164"/>
              <a:chExt cx="5603680" cy="737176"/>
            </a:xfrm>
          </p:grpSpPr>
          <p:grpSp>
            <p:nvGrpSpPr>
              <p:cNvPr id="101" name="Group 46">
                <a:extLst>
                  <a:ext uri="{FF2B5EF4-FFF2-40B4-BE49-F238E27FC236}">
                    <a16:creationId xmlns:a16="http://schemas.microsoft.com/office/drawing/2014/main" id="{20B3D970-F97F-BFFB-D41F-DF367C2729B5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127805" y="608164"/>
                <a:ext cx="646926" cy="737176"/>
                <a:chOff x="2087" y="725"/>
                <a:chExt cx="1577" cy="1797"/>
              </a:xfrm>
              <a:solidFill>
                <a:schemeClr val="bg1"/>
              </a:solidFill>
            </p:grpSpPr>
            <p:sp>
              <p:nvSpPr>
                <p:cNvPr id="103" name="Freeform 48">
                  <a:extLst>
                    <a:ext uri="{FF2B5EF4-FFF2-40B4-BE49-F238E27FC236}">
                      <a16:creationId xmlns:a16="http://schemas.microsoft.com/office/drawing/2014/main" id="{2B489720-7D0C-CF49-82BE-7620C47C2E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2087" y="1201"/>
                  <a:ext cx="1577" cy="1321"/>
                </a:xfrm>
                <a:custGeom>
                  <a:avLst/>
                  <a:gdLst/>
                  <a:ahLst/>
                  <a:cxnLst>
                    <a:cxn ang="0">
                      <a:pos x="361" y="558"/>
                    </a:cxn>
                    <a:cxn ang="0">
                      <a:pos x="68" y="558"/>
                    </a:cxn>
                    <a:cxn ang="0">
                      <a:pos x="75" y="468"/>
                    </a:cxn>
                    <a:cxn ang="0">
                      <a:pos x="64" y="436"/>
                    </a:cxn>
                    <a:cxn ang="0">
                      <a:pos x="26" y="389"/>
                    </a:cxn>
                    <a:cxn ang="0">
                      <a:pos x="10" y="313"/>
                    </a:cxn>
                    <a:cxn ang="0">
                      <a:pos x="86" y="112"/>
                    </a:cxn>
                    <a:cxn ang="0">
                      <a:pos x="143" y="53"/>
                    </a:cxn>
                    <a:cxn ang="0">
                      <a:pos x="164" y="30"/>
                    </a:cxn>
                    <a:cxn ang="0">
                      <a:pos x="189" y="21"/>
                    </a:cxn>
                    <a:cxn ang="0">
                      <a:pos x="254" y="76"/>
                    </a:cxn>
                    <a:cxn ang="0">
                      <a:pos x="335" y="192"/>
                    </a:cxn>
                    <a:cxn ang="0">
                      <a:pos x="357" y="263"/>
                    </a:cxn>
                    <a:cxn ang="0">
                      <a:pos x="448" y="211"/>
                    </a:cxn>
                    <a:cxn ang="0">
                      <a:pos x="456" y="198"/>
                    </a:cxn>
                    <a:cxn ang="0">
                      <a:pos x="481" y="150"/>
                    </a:cxn>
                    <a:cxn ang="0">
                      <a:pos x="481" y="151"/>
                    </a:cxn>
                    <a:cxn ang="0">
                      <a:pos x="465" y="99"/>
                    </a:cxn>
                    <a:cxn ang="0">
                      <a:pos x="496" y="21"/>
                    </a:cxn>
                    <a:cxn ang="0">
                      <a:pos x="528" y="6"/>
                    </a:cxn>
                    <a:cxn ang="0">
                      <a:pos x="636" y="40"/>
                    </a:cxn>
                    <a:cxn ang="0">
                      <a:pos x="656" y="81"/>
                    </a:cxn>
                    <a:cxn ang="0">
                      <a:pos x="619" y="180"/>
                    </a:cxn>
                    <a:cxn ang="0">
                      <a:pos x="578" y="197"/>
                    </a:cxn>
                    <a:cxn ang="0">
                      <a:pos x="506" y="168"/>
                    </a:cxn>
                    <a:cxn ang="0">
                      <a:pos x="553" y="203"/>
                    </a:cxn>
                    <a:cxn ang="0">
                      <a:pos x="525" y="225"/>
                    </a:cxn>
                    <a:cxn ang="0">
                      <a:pos x="402" y="319"/>
                    </a:cxn>
                    <a:cxn ang="0">
                      <a:pos x="360" y="434"/>
                    </a:cxn>
                    <a:cxn ang="0">
                      <a:pos x="361" y="558"/>
                    </a:cxn>
                    <a:cxn ang="0">
                      <a:pos x="516" y="23"/>
                    </a:cxn>
                    <a:cxn ang="0">
                      <a:pos x="480" y="115"/>
                    </a:cxn>
                    <a:cxn ang="0">
                      <a:pos x="489" y="132"/>
                    </a:cxn>
                    <a:cxn ang="0">
                      <a:pos x="518" y="141"/>
                    </a:cxn>
                    <a:cxn ang="0">
                      <a:pos x="594" y="181"/>
                    </a:cxn>
                    <a:cxn ang="0">
                      <a:pos x="634" y="75"/>
                    </a:cxn>
                    <a:cxn ang="0">
                      <a:pos x="627" y="61"/>
                    </a:cxn>
                    <a:cxn ang="0">
                      <a:pos x="516" y="23"/>
                    </a:cxn>
                  </a:cxnLst>
                  <a:rect l="0" t="0" r="r" b="b"/>
                  <a:pathLst>
                    <a:path w="666" h="558">
                      <a:moveTo>
                        <a:pt x="361" y="558"/>
                      </a:moveTo>
                      <a:cubicBezTo>
                        <a:pt x="264" y="558"/>
                        <a:pt x="167" y="558"/>
                        <a:pt x="68" y="558"/>
                      </a:cubicBezTo>
                      <a:cubicBezTo>
                        <a:pt x="71" y="527"/>
                        <a:pt x="74" y="497"/>
                        <a:pt x="75" y="468"/>
                      </a:cubicBezTo>
                      <a:cubicBezTo>
                        <a:pt x="75" y="457"/>
                        <a:pt x="70" y="445"/>
                        <a:pt x="64" y="436"/>
                      </a:cubicBezTo>
                      <a:cubicBezTo>
                        <a:pt x="53" y="419"/>
                        <a:pt x="40" y="404"/>
                        <a:pt x="26" y="389"/>
                      </a:cubicBezTo>
                      <a:cubicBezTo>
                        <a:pt x="6" y="367"/>
                        <a:pt x="0" y="341"/>
                        <a:pt x="10" y="313"/>
                      </a:cubicBezTo>
                      <a:cubicBezTo>
                        <a:pt x="34" y="246"/>
                        <a:pt x="59" y="179"/>
                        <a:pt x="86" y="112"/>
                      </a:cubicBezTo>
                      <a:cubicBezTo>
                        <a:pt x="96" y="85"/>
                        <a:pt x="118" y="67"/>
                        <a:pt x="143" y="53"/>
                      </a:cubicBezTo>
                      <a:cubicBezTo>
                        <a:pt x="152" y="48"/>
                        <a:pt x="160" y="39"/>
                        <a:pt x="164" y="30"/>
                      </a:cubicBezTo>
                      <a:cubicBezTo>
                        <a:pt x="171" y="18"/>
                        <a:pt x="177" y="12"/>
                        <a:pt x="189" y="21"/>
                      </a:cubicBezTo>
                      <a:cubicBezTo>
                        <a:pt x="211" y="39"/>
                        <a:pt x="234" y="56"/>
                        <a:pt x="254" y="76"/>
                      </a:cubicBezTo>
                      <a:cubicBezTo>
                        <a:pt x="286" y="111"/>
                        <a:pt x="317" y="147"/>
                        <a:pt x="335" y="192"/>
                      </a:cubicBezTo>
                      <a:cubicBezTo>
                        <a:pt x="343" y="214"/>
                        <a:pt x="349" y="237"/>
                        <a:pt x="357" y="263"/>
                      </a:cubicBezTo>
                      <a:cubicBezTo>
                        <a:pt x="387" y="246"/>
                        <a:pt x="418" y="229"/>
                        <a:pt x="448" y="211"/>
                      </a:cubicBezTo>
                      <a:cubicBezTo>
                        <a:pt x="452" y="209"/>
                        <a:pt x="454" y="203"/>
                        <a:pt x="456" y="198"/>
                      </a:cubicBezTo>
                      <a:cubicBezTo>
                        <a:pt x="464" y="183"/>
                        <a:pt x="472" y="168"/>
                        <a:pt x="481" y="150"/>
                      </a:cubicBezTo>
                      <a:cubicBezTo>
                        <a:pt x="482" y="154"/>
                        <a:pt x="482" y="152"/>
                        <a:pt x="481" y="151"/>
                      </a:cubicBezTo>
                      <a:cubicBezTo>
                        <a:pt x="452" y="132"/>
                        <a:pt x="452" y="132"/>
                        <a:pt x="465" y="99"/>
                      </a:cubicBezTo>
                      <a:cubicBezTo>
                        <a:pt x="476" y="73"/>
                        <a:pt x="486" y="47"/>
                        <a:pt x="496" y="21"/>
                      </a:cubicBezTo>
                      <a:cubicBezTo>
                        <a:pt x="502" y="5"/>
                        <a:pt x="511" y="0"/>
                        <a:pt x="528" y="6"/>
                      </a:cubicBezTo>
                      <a:cubicBezTo>
                        <a:pt x="564" y="18"/>
                        <a:pt x="600" y="28"/>
                        <a:pt x="636" y="40"/>
                      </a:cubicBezTo>
                      <a:cubicBezTo>
                        <a:pt x="663" y="49"/>
                        <a:pt x="666" y="56"/>
                        <a:pt x="656" y="81"/>
                      </a:cubicBezTo>
                      <a:cubicBezTo>
                        <a:pt x="644" y="114"/>
                        <a:pt x="632" y="147"/>
                        <a:pt x="619" y="180"/>
                      </a:cubicBezTo>
                      <a:cubicBezTo>
                        <a:pt x="610" y="204"/>
                        <a:pt x="601" y="208"/>
                        <a:pt x="578" y="197"/>
                      </a:cubicBezTo>
                      <a:cubicBezTo>
                        <a:pt x="555" y="186"/>
                        <a:pt x="532" y="175"/>
                        <a:pt x="506" y="168"/>
                      </a:cubicBezTo>
                      <a:cubicBezTo>
                        <a:pt x="521" y="179"/>
                        <a:pt x="536" y="190"/>
                        <a:pt x="553" y="203"/>
                      </a:cubicBezTo>
                      <a:cubicBezTo>
                        <a:pt x="543" y="211"/>
                        <a:pt x="535" y="221"/>
                        <a:pt x="525" y="225"/>
                      </a:cubicBezTo>
                      <a:cubicBezTo>
                        <a:pt x="473" y="243"/>
                        <a:pt x="442" y="286"/>
                        <a:pt x="402" y="319"/>
                      </a:cubicBezTo>
                      <a:cubicBezTo>
                        <a:pt x="364" y="350"/>
                        <a:pt x="355" y="387"/>
                        <a:pt x="360" y="434"/>
                      </a:cubicBezTo>
                      <a:cubicBezTo>
                        <a:pt x="364" y="474"/>
                        <a:pt x="361" y="515"/>
                        <a:pt x="361" y="558"/>
                      </a:cubicBezTo>
                      <a:close/>
                      <a:moveTo>
                        <a:pt x="516" y="23"/>
                      </a:moveTo>
                      <a:cubicBezTo>
                        <a:pt x="503" y="55"/>
                        <a:pt x="491" y="85"/>
                        <a:pt x="480" y="115"/>
                      </a:cubicBezTo>
                      <a:cubicBezTo>
                        <a:pt x="479" y="119"/>
                        <a:pt x="484" y="129"/>
                        <a:pt x="489" y="132"/>
                      </a:cubicBezTo>
                      <a:cubicBezTo>
                        <a:pt x="498" y="137"/>
                        <a:pt x="509" y="137"/>
                        <a:pt x="518" y="141"/>
                      </a:cubicBezTo>
                      <a:cubicBezTo>
                        <a:pt x="543" y="153"/>
                        <a:pt x="568" y="167"/>
                        <a:pt x="594" y="181"/>
                      </a:cubicBezTo>
                      <a:cubicBezTo>
                        <a:pt x="609" y="143"/>
                        <a:pt x="622" y="109"/>
                        <a:pt x="634" y="75"/>
                      </a:cubicBezTo>
                      <a:cubicBezTo>
                        <a:pt x="635" y="72"/>
                        <a:pt x="631" y="62"/>
                        <a:pt x="627" y="61"/>
                      </a:cubicBezTo>
                      <a:cubicBezTo>
                        <a:pt x="590" y="48"/>
                        <a:pt x="554" y="36"/>
                        <a:pt x="516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Freeform 49">
                  <a:extLst>
                    <a:ext uri="{FF2B5EF4-FFF2-40B4-BE49-F238E27FC236}">
                      <a16:creationId xmlns:a16="http://schemas.microsoft.com/office/drawing/2014/main" id="{E806243C-89D4-174A-98DE-755BDF04835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56" y="725"/>
                  <a:ext cx="403" cy="575"/>
                </a:xfrm>
                <a:custGeom>
                  <a:avLst/>
                  <a:gdLst/>
                  <a:ahLst/>
                  <a:cxnLst>
                    <a:cxn ang="0">
                      <a:pos x="94" y="3"/>
                    </a:cxn>
                    <a:cxn ang="0">
                      <a:pos x="170" y="78"/>
                    </a:cxn>
                    <a:cxn ang="0">
                      <a:pos x="170" y="182"/>
                    </a:cxn>
                    <a:cxn ang="0">
                      <a:pos x="97" y="233"/>
                    </a:cxn>
                    <a:cxn ang="0">
                      <a:pos x="87" y="224"/>
                    </a:cxn>
                    <a:cxn ang="0">
                      <a:pos x="26" y="138"/>
                    </a:cxn>
                    <a:cxn ang="0">
                      <a:pos x="9" y="100"/>
                    </a:cxn>
                    <a:cxn ang="0">
                      <a:pos x="68" y="14"/>
                    </a:cxn>
                    <a:cxn ang="0">
                      <a:pos x="94" y="3"/>
                    </a:cxn>
                  </a:cxnLst>
                  <a:rect l="0" t="0" r="r" b="b"/>
                  <a:pathLst>
                    <a:path w="170" h="243">
                      <a:moveTo>
                        <a:pt x="94" y="3"/>
                      </a:moveTo>
                      <a:cubicBezTo>
                        <a:pt x="142" y="0"/>
                        <a:pt x="170" y="29"/>
                        <a:pt x="170" y="78"/>
                      </a:cubicBezTo>
                      <a:cubicBezTo>
                        <a:pt x="170" y="112"/>
                        <a:pt x="170" y="147"/>
                        <a:pt x="170" y="182"/>
                      </a:cubicBezTo>
                      <a:cubicBezTo>
                        <a:pt x="169" y="215"/>
                        <a:pt x="129" y="243"/>
                        <a:pt x="97" y="233"/>
                      </a:cubicBezTo>
                      <a:cubicBezTo>
                        <a:pt x="93" y="232"/>
                        <a:pt x="90" y="228"/>
                        <a:pt x="87" y="224"/>
                      </a:cubicBezTo>
                      <a:cubicBezTo>
                        <a:pt x="66" y="196"/>
                        <a:pt x="45" y="168"/>
                        <a:pt x="26" y="138"/>
                      </a:cubicBezTo>
                      <a:cubicBezTo>
                        <a:pt x="18" y="127"/>
                        <a:pt x="12" y="113"/>
                        <a:pt x="9" y="100"/>
                      </a:cubicBezTo>
                      <a:cubicBezTo>
                        <a:pt x="0" y="60"/>
                        <a:pt x="27" y="22"/>
                        <a:pt x="68" y="14"/>
                      </a:cubicBezTo>
                      <a:cubicBezTo>
                        <a:pt x="77" y="13"/>
                        <a:pt x="85" y="7"/>
                        <a:pt x="94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Freeform 50">
                  <a:extLst>
                    <a:ext uri="{FF2B5EF4-FFF2-40B4-BE49-F238E27FC236}">
                      <a16:creationId xmlns:a16="http://schemas.microsoft.com/office/drawing/2014/main" id="{39FD58F1-3967-FF28-3871-23BCC9B8CA0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55" y="1033"/>
                  <a:ext cx="225" cy="225"/>
                </a:xfrm>
                <a:custGeom>
                  <a:avLst/>
                  <a:gdLst/>
                  <a:ahLst/>
                  <a:cxnLst>
                    <a:cxn ang="0">
                      <a:pos x="87" y="9"/>
                    </a:cxn>
                    <a:cxn ang="0">
                      <a:pos x="18" y="95"/>
                    </a:cxn>
                    <a:cxn ang="0">
                      <a:pos x="0" y="77"/>
                    </a:cxn>
                    <a:cxn ang="0">
                      <a:pos x="87" y="9"/>
                    </a:cxn>
                  </a:cxnLst>
                  <a:rect l="0" t="0" r="r" b="b"/>
                  <a:pathLst>
                    <a:path w="95" h="95">
                      <a:moveTo>
                        <a:pt x="87" y="9"/>
                      </a:moveTo>
                      <a:cubicBezTo>
                        <a:pt x="95" y="55"/>
                        <a:pt x="62" y="95"/>
                        <a:pt x="18" y="95"/>
                      </a:cubicBezTo>
                      <a:cubicBezTo>
                        <a:pt x="5" y="95"/>
                        <a:pt x="0" y="91"/>
                        <a:pt x="0" y="77"/>
                      </a:cubicBezTo>
                      <a:cubicBezTo>
                        <a:pt x="0" y="32"/>
                        <a:pt x="40" y="0"/>
                        <a:pt x="8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15293D8-AC31-33A7-287A-E0CEB7B27001}"/>
                  </a:ext>
                </a:extLst>
              </p:cNvPr>
              <p:cNvSpPr txBox="1"/>
              <p:nvPr/>
            </p:nvSpPr>
            <p:spPr>
              <a:xfrm>
                <a:off x="2986397" y="622809"/>
                <a:ext cx="47450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Oracle License Management</a:t>
                </a:r>
                <a:endParaRPr lang="en-US" sz="1600">
                  <a:solidFill>
                    <a:schemeClr val="bg1"/>
                  </a:solidFill>
                  <a:latin typeface="Montserrat Medium" pitchFamily="2" charset="77"/>
                </a:endParaRPr>
              </a:p>
              <a:p>
                <a:r>
                  <a:rPr lang="en-US" sz="16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Get the most out of your Oracle investment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7FE6F16-DEE3-2038-80DF-70DF595BC3B7}"/>
                </a:ext>
              </a:extLst>
            </p:cNvPr>
            <p:cNvGrpSpPr/>
            <p:nvPr/>
          </p:nvGrpSpPr>
          <p:grpSpPr>
            <a:xfrm>
              <a:off x="8378180" y="896851"/>
              <a:ext cx="3058975" cy="792028"/>
              <a:chOff x="8331726" y="896851"/>
              <a:chExt cx="3058975" cy="792028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8A62255-997A-3AE3-6925-B84C42910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31726" y="896851"/>
                <a:ext cx="819205" cy="792028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0341DF0-A635-2B74-4572-BAB45D635158}"/>
                  </a:ext>
                </a:extLst>
              </p:cNvPr>
              <p:cNvSpPr txBox="1"/>
              <p:nvPr/>
            </p:nvSpPr>
            <p:spPr>
              <a:xfrm>
                <a:off x="9283227" y="938922"/>
                <a:ext cx="210747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Montserrat" pitchFamily="2" charset="77"/>
                  </a:rPr>
                  <a:t>ZERO DOWNTIME</a:t>
                </a:r>
              </a:p>
              <a:p>
                <a:r>
                  <a:rPr lang="en-US" sz="2400" b="1" u="none" strike="noStrike">
                    <a:solidFill>
                      <a:schemeClr val="bg1"/>
                    </a:solidFill>
                    <a:effectLst/>
                    <a:latin typeface="Montserrat SemiBold" pitchFamily="2" charset="77"/>
                  </a:rPr>
                  <a:t>Migrations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8FB9033-4ADC-26DA-BBFF-07C985340860}"/>
                </a:ext>
              </a:extLst>
            </p:cNvPr>
            <p:cNvGrpSpPr/>
            <p:nvPr/>
          </p:nvGrpSpPr>
          <p:grpSpPr>
            <a:xfrm>
              <a:off x="8259250" y="2761237"/>
              <a:ext cx="3296836" cy="1046440"/>
              <a:chOff x="8286310" y="2788341"/>
              <a:chExt cx="3296836" cy="1046440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42F7DAE-2489-280B-622E-8A5664C9908E}"/>
                  </a:ext>
                </a:extLst>
              </p:cNvPr>
              <p:cNvSpPr txBox="1"/>
              <p:nvPr/>
            </p:nvSpPr>
            <p:spPr>
              <a:xfrm>
                <a:off x="9117300" y="2788341"/>
                <a:ext cx="2465846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Performance</a:t>
                </a:r>
                <a:endParaRPr lang="en-US" sz="2400">
                  <a:solidFill>
                    <a:schemeClr val="bg1"/>
                  </a:solidFill>
                  <a:latin typeface="Montserrat Medium" pitchFamily="2" charset="77"/>
                </a:endParaRPr>
              </a:p>
              <a:p>
                <a:r>
                  <a:rPr lang="en-US" sz="2400" b="1" u="none" strike="noStrike">
                    <a:solidFill>
                      <a:schemeClr val="bg1"/>
                    </a:solidFill>
                    <a:effectLst/>
                    <a:latin typeface="Montserrat SemiBold" pitchFamily="2" charset="77"/>
                  </a:rPr>
                  <a:t>Health Checks</a:t>
                </a: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How’s it running?</a:t>
                </a:r>
              </a:p>
            </p:txBody>
          </p:sp>
          <p:sp>
            <p:nvSpPr>
              <p:cNvPr id="98" name="Freeform 18">
                <a:extLst>
                  <a:ext uri="{FF2B5EF4-FFF2-40B4-BE49-F238E27FC236}">
                    <a16:creationId xmlns:a16="http://schemas.microsoft.com/office/drawing/2014/main" id="{77E8D30B-8501-7944-9388-346D31F2C9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8286310" y="3029319"/>
                <a:ext cx="790946" cy="564485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686" y="0"/>
                  </a:cxn>
                  <a:cxn ang="0">
                    <a:pos x="686" y="7"/>
                  </a:cxn>
                  <a:cxn ang="0">
                    <a:pos x="686" y="410"/>
                  </a:cxn>
                  <a:cxn ang="0">
                    <a:pos x="691" y="420"/>
                  </a:cxn>
                  <a:cxn ang="0">
                    <a:pos x="781" y="510"/>
                  </a:cxn>
                  <a:cxn ang="0">
                    <a:pos x="784" y="519"/>
                  </a:cxn>
                  <a:cxn ang="0">
                    <a:pos x="723" y="586"/>
                  </a:cxn>
                  <a:cxn ang="0">
                    <a:pos x="708" y="588"/>
                  </a:cxn>
                  <a:cxn ang="0">
                    <a:pos x="76" y="588"/>
                  </a:cxn>
                  <a:cxn ang="0">
                    <a:pos x="1" y="525"/>
                  </a:cxn>
                  <a:cxn ang="0">
                    <a:pos x="6" y="508"/>
                  </a:cxn>
                  <a:cxn ang="0">
                    <a:pos x="94" y="420"/>
                  </a:cxn>
                  <a:cxn ang="0">
                    <a:pos x="98" y="410"/>
                  </a:cxn>
                  <a:cxn ang="0">
                    <a:pos x="98" y="7"/>
                  </a:cxn>
                  <a:cxn ang="0">
                    <a:pos x="98" y="0"/>
                  </a:cxn>
                  <a:cxn ang="0">
                    <a:pos x="147" y="391"/>
                  </a:cxn>
                  <a:cxn ang="0">
                    <a:pos x="637" y="391"/>
                  </a:cxn>
                  <a:cxn ang="0">
                    <a:pos x="637" y="49"/>
                  </a:cxn>
                  <a:cxn ang="0">
                    <a:pos x="147" y="49"/>
                  </a:cxn>
                  <a:cxn ang="0">
                    <a:pos x="147" y="391"/>
                  </a:cxn>
                  <a:cxn ang="0">
                    <a:pos x="294" y="514"/>
                  </a:cxn>
                  <a:cxn ang="0">
                    <a:pos x="490" y="514"/>
                  </a:cxn>
                  <a:cxn ang="0">
                    <a:pos x="474" y="467"/>
                  </a:cxn>
                  <a:cxn ang="0">
                    <a:pos x="470" y="465"/>
                  </a:cxn>
                  <a:cxn ang="0">
                    <a:pos x="314" y="465"/>
                  </a:cxn>
                  <a:cxn ang="0">
                    <a:pos x="309" y="468"/>
                  </a:cxn>
                  <a:cxn ang="0">
                    <a:pos x="301" y="495"/>
                  </a:cxn>
                  <a:cxn ang="0">
                    <a:pos x="294" y="514"/>
                  </a:cxn>
                </a:cxnLst>
                <a:rect l="0" t="0" r="r" b="b"/>
                <a:pathLst>
                  <a:path w="785" h="588">
                    <a:moveTo>
                      <a:pt x="98" y="0"/>
                    </a:moveTo>
                    <a:cubicBezTo>
                      <a:pt x="295" y="0"/>
                      <a:pt x="490" y="0"/>
                      <a:pt x="686" y="0"/>
                    </a:cubicBezTo>
                    <a:cubicBezTo>
                      <a:pt x="686" y="2"/>
                      <a:pt x="686" y="4"/>
                      <a:pt x="686" y="7"/>
                    </a:cubicBezTo>
                    <a:cubicBezTo>
                      <a:pt x="686" y="141"/>
                      <a:pt x="686" y="275"/>
                      <a:pt x="686" y="410"/>
                    </a:cubicBezTo>
                    <a:cubicBezTo>
                      <a:pt x="686" y="414"/>
                      <a:pt x="688" y="417"/>
                      <a:pt x="691" y="420"/>
                    </a:cubicBezTo>
                    <a:cubicBezTo>
                      <a:pt x="721" y="450"/>
                      <a:pt x="751" y="480"/>
                      <a:pt x="781" y="510"/>
                    </a:cubicBezTo>
                    <a:cubicBezTo>
                      <a:pt x="784" y="513"/>
                      <a:pt x="785" y="515"/>
                      <a:pt x="784" y="519"/>
                    </a:cubicBezTo>
                    <a:cubicBezTo>
                      <a:pt x="781" y="554"/>
                      <a:pt x="757" y="580"/>
                      <a:pt x="723" y="586"/>
                    </a:cubicBezTo>
                    <a:cubicBezTo>
                      <a:pt x="718" y="587"/>
                      <a:pt x="713" y="588"/>
                      <a:pt x="708" y="588"/>
                    </a:cubicBezTo>
                    <a:cubicBezTo>
                      <a:pt x="498" y="588"/>
                      <a:pt x="287" y="588"/>
                      <a:pt x="76" y="588"/>
                    </a:cubicBezTo>
                    <a:cubicBezTo>
                      <a:pt x="37" y="588"/>
                      <a:pt x="7" y="563"/>
                      <a:pt x="1" y="525"/>
                    </a:cubicBezTo>
                    <a:cubicBezTo>
                      <a:pt x="0" y="518"/>
                      <a:pt x="1" y="513"/>
                      <a:pt x="6" y="508"/>
                    </a:cubicBezTo>
                    <a:cubicBezTo>
                      <a:pt x="36" y="479"/>
                      <a:pt x="65" y="449"/>
                      <a:pt x="94" y="420"/>
                    </a:cubicBezTo>
                    <a:cubicBezTo>
                      <a:pt x="97" y="417"/>
                      <a:pt x="98" y="414"/>
                      <a:pt x="98" y="410"/>
                    </a:cubicBezTo>
                    <a:cubicBezTo>
                      <a:pt x="98" y="276"/>
                      <a:pt x="98" y="141"/>
                      <a:pt x="98" y="7"/>
                    </a:cubicBezTo>
                    <a:cubicBezTo>
                      <a:pt x="98" y="5"/>
                      <a:pt x="98" y="2"/>
                      <a:pt x="98" y="0"/>
                    </a:cubicBezTo>
                    <a:close/>
                    <a:moveTo>
                      <a:pt x="147" y="391"/>
                    </a:moveTo>
                    <a:cubicBezTo>
                      <a:pt x="311" y="391"/>
                      <a:pt x="474" y="391"/>
                      <a:pt x="637" y="391"/>
                    </a:cubicBezTo>
                    <a:cubicBezTo>
                      <a:pt x="637" y="277"/>
                      <a:pt x="637" y="163"/>
                      <a:pt x="637" y="49"/>
                    </a:cubicBezTo>
                    <a:cubicBezTo>
                      <a:pt x="474" y="49"/>
                      <a:pt x="310" y="49"/>
                      <a:pt x="147" y="49"/>
                    </a:cubicBezTo>
                    <a:cubicBezTo>
                      <a:pt x="147" y="163"/>
                      <a:pt x="147" y="277"/>
                      <a:pt x="147" y="391"/>
                    </a:cubicBezTo>
                    <a:close/>
                    <a:moveTo>
                      <a:pt x="294" y="514"/>
                    </a:moveTo>
                    <a:cubicBezTo>
                      <a:pt x="360" y="514"/>
                      <a:pt x="425" y="514"/>
                      <a:pt x="490" y="514"/>
                    </a:cubicBezTo>
                    <a:cubicBezTo>
                      <a:pt x="485" y="498"/>
                      <a:pt x="480" y="482"/>
                      <a:pt x="474" y="467"/>
                    </a:cubicBezTo>
                    <a:cubicBezTo>
                      <a:pt x="474" y="466"/>
                      <a:pt x="472" y="465"/>
                      <a:pt x="470" y="465"/>
                    </a:cubicBezTo>
                    <a:cubicBezTo>
                      <a:pt x="418" y="465"/>
                      <a:pt x="366" y="465"/>
                      <a:pt x="314" y="465"/>
                    </a:cubicBezTo>
                    <a:cubicBezTo>
                      <a:pt x="311" y="465"/>
                      <a:pt x="310" y="466"/>
                      <a:pt x="309" y="468"/>
                    </a:cubicBezTo>
                    <a:cubicBezTo>
                      <a:pt x="306" y="477"/>
                      <a:pt x="303" y="486"/>
                      <a:pt x="301" y="495"/>
                    </a:cubicBezTo>
                    <a:cubicBezTo>
                      <a:pt x="298" y="501"/>
                      <a:pt x="296" y="507"/>
                      <a:pt x="294" y="5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62528" tIns="81263" rIns="162528" bIns="8126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EEA386B-02B7-22BC-ADC3-C4BF7E44CF91}"/>
                </a:ext>
              </a:extLst>
            </p:cNvPr>
            <p:cNvGrpSpPr/>
            <p:nvPr/>
          </p:nvGrpSpPr>
          <p:grpSpPr>
            <a:xfrm>
              <a:off x="8554720" y="4752833"/>
              <a:ext cx="2705897" cy="1046440"/>
              <a:chOff x="8340319" y="4566920"/>
              <a:chExt cx="2705897" cy="1046440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06C4431-C8B0-09CA-0059-F024C7E0F16E}"/>
                  </a:ext>
                </a:extLst>
              </p:cNvPr>
              <p:cNvSpPr txBox="1"/>
              <p:nvPr/>
            </p:nvSpPr>
            <p:spPr>
              <a:xfrm>
                <a:off x="9360637" y="4566920"/>
                <a:ext cx="168557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Montserrat Medium" pitchFamily="2" charset="77"/>
                  </a:rPr>
                  <a:t>On-Call Support</a:t>
                </a:r>
              </a:p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Managed</a:t>
                </a:r>
              </a:p>
              <a:p>
                <a:r>
                  <a:rPr lang="en-US" sz="2400" b="1" u="none" strike="noStrike">
                    <a:solidFill>
                      <a:schemeClr val="bg1"/>
                    </a:solidFill>
                    <a:effectLst/>
                    <a:latin typeface="Montserrat SemiBold" pitchFamily="2" charset="77"/>
                  </a:rPr>
                  <a:t>Services</a:t>
                </a:r>
                <a:endParaRPr lang="en-US" sz="2400" u="none" strike="noStrike">
                  <a:solidFill>
                    <a:schemeClr val="bg1"/>
                  </a:solidFill>
                  <a:effectLst/>
                  <a:latin typeface="Montserrat Medium" pitchFamily="2" charset="77"/>
                </a:endParaRPr>
              </a:p>
            </p:txBody>
          </p:sp>
          <p:grpSp>
            <p:nvGrpSpPr>
              <p:cNvPr id="94" name="Group 54">
                <a:extLst>
                  <a:ext uri="{FF2B5EF4-FFF2-40B4-BE49-F238E27FC236}">
                    <a16:creationId xmlns:a16="http://schemas.microsoft.com/office/drawing/2014/main" id="{B1231F53-4C73-EFA2-B88E-AB2A1A36E56F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8340319" y="4747148"/>
                <a:ext cx="786583" cy="685984"/>
                <a:chOff x="1973" y="810"/>
                <a:chExt cx="1814" cy="1582"/>
              </a:xfrm>
              <a:solidFill>
                <a:schemeClr val="bg1"/>
              </a:solidFill>
            </p:grpSpPr>
            <p:sp>
              <p:nvSpPr>
                <p:cNvPr id="95" name="Freeform 56">
                  <a:extLst>
                    <a:ext uri="{FF2B5EF4-FFF2-40B4-BE49-F238E27FC236}">
                      <a16:creationId xmlns:a16="http://schemas.microsoft.com/office/drawing/2014/main" id="{67637801-3AFF-4523-7D48-51616F6EBE4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558" y="1144"/>
                  <a:ext cx="1229" cy="1248"/>
                </a:xfrm>
                <a:custGeom>
                  <a:avLst/>
                  <a:gdLst/>
                  <a:ahLst/>
                  <a:cxnLst>
                    <a:cxn ang="0">
                      <a:pos x="260" y="0"/>
                    </a:cxn>
                    <a:cxn ang="0">
                      <a:pos x="460" y="0"/>
                    </a:cxn>
                    <a:cxn ang="0">
                      <a:pos x="519" y="59"/>
                    </a:cxn>
                    <a:cxn ang="0">
                      <a:pos x="519" y="318"/>
                    </a:cxn>
                    <a:cxn ang="0">
                      <a:pos x="460" y="376"/>
                    </a:cxn>
                    <a:cxn ang="0">
                      <a:pos x="408" y="376"/>
                    </a:cxn>
                    <a:cxn ang="0">
                      <a:pos x="386" y="407"/>
                    </a:cxn>
                    <a:cxn ang="0">
                      <a:pos x="425" y="519"/>
                    </a:cxn>
                    <a:cxn ang="0">
                      <a:pos x="426" y="527"/>
                    </a:cxn>
                    <a:cxn ang="0">
                      <a:pos x="418" y="524"/>
                    </a:cxn>
                    <a:cxn ang="0">
                      <a:pos x="237" y="379"/>
                    </a:cxn>
                    <a:cxn ang="0">
                      <a:pos x="228" y="376"/>
                    </a:cxn>
                    <a:cxn ang="0">
                      <a:pos x="60" y="376"/>
                    </a:cxn>
                    <a:cxn ang="0">
                      <a:pos x="0" y="317"/>
                    </a:cxn>
                    <a:cxn ang="0">
                      <a:pos x="0" y="60"/>
                    </a:cxn>
                    <a:cxn ang="0">
                      <a:pos x="60" y="0"/>
                    </a:cxn>
                    <a:cxn ang="0">
                      <a:pos x="260" y="0"/>
                    </a:cxn>
                  </a:cxnLst>
                  <a:rect l="0" t="0" r="r" b="b"/>
                  <a:pathLst>
                    <a:path w="519" h="527">
                      <a:moveTo>
                        <a:pt x="260" y="0"/>
                      </a:moveTo>
                      <a:cubicBezTo>
                        <a:pt x="327" y="0"/>
                        <a:pt x="393" y="0"/>
                        <a:pt x="460" y="0"/>
                      </a:cubicBezTo>
                      <a:cubicBezTo>
                        <a:pt x="494" y="0"/>
                        <a:pt x="519" y="25"/>
                        <a:pt x="519" y="59"/>
                      </a:cubicBezTo>
                      <a:cubicBezTo>
                        <a:pt x="519" y="145"/>
                        <a:pt x="519" y="232"/>
                        <a:pt x="519" y="318"/>
                      </a:cubicBezTo>
                      <a:cubicBezTo>
                        <a:pt x="519" y="352"/>
                        <a:pt x="494" y="376"/>
                        <a:pt x="460" y="376"/>
                      </a:cubicBezTo>
                      <a:cubicBezTo>
                        <a:pt x="443" y="376"/>
                        <a:pt x="425" y="377"/>
                        <a:pt x="408" y="376"/>
                      </a:cubicBezTo>
                      <a:cubicBezTo>
                        <a:pt x="384" y="376"/>
                        <a:pt x="380" y="390"/>
                        <a:pt x="386" y="407"/>
                      </a:cubicBezTo>
                      <a:cubicBezTo>
                        <a:pt x="399" y="444"/>
                        <a:pt x="412" y="481"/>
                        <a:pt x="425" y="519"/>
                      </a:cubicBezTo>
                      <a:cubicBezTo>
                        <a:pt x="426" y="521"/>
                        <a:pt x="426" y="524"/>
                        <a:pt x="426" y="527"/>
                      </a:cubicBezTo>
                      <a:cubicBezTo>
                        <a:pt x="424" y="526"/>
                        <a:pt x="421" y="525"/>
                        <a:pt x="418" y="524"/>
                      </a:cubicBezTo>
                      <a:cubicBezTo>
                        <a:pt x="358" y="476"/>
                        <a:pt x="297" y="427"/>
                        <a:pt x="237" y="379"/>
                      </a:cubicBezTo>
                      <a:cubicBezTo>
                        <a:pt x="234" y="378"/>
                        <a:pt x="231" y="376"/>
                        <a:pt x="228" y="376"/>
                      </a:cubicBezTo>
                      <a:cubicBezTo>
                        <a:pt x="172" y="376"/>
                        <a:pt x="116" y="376"/>
                        <a:pt x="60" y="376"/>
                      </a:cubicBezTo>
                      <a:cubicBezTo>
                        <a:pt x="25" y="376"/>
                        <a:pt x="0" y="351"/>
                        <a:pt x="0" y="317"/>
                      </a:cubicBezTo>
                      <a:cubicBezTo>
                        <a:pt x="0" y="231"/>
                        <a:pt x="0" y="146"/>
                        <a:pt x="0" y="60"/>
                      </a:cubicBezTo>
                      <a:cubicBezTo>
                        <a:pt x="0" y="25"/>
                        <a:pt x="25" y="0"/>
                        <a:pt x="60" y="0"/>
                      </a:cubicBezTo>
                      <a:cubicBezTo>
                        <a:pt x="127" y="0"/>
                        <a:pt x="193" y="0"/>
                        <a:pt x="26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Freeform 57">
                  <a:extLst>
                    <a:ext uri="{FF2B5EF4-FFF2-40B4-BE49-F238E27FC236}">
                      <a16:creationId xmlns:a16="http://schemas.microsoft.com/office/drawing/2014/main" id="{E11AD13B-8401-9A5E-082B-BAB23D2AC4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73" y="810"/>
                  <a:ext cx="888" cy="902"/>
                </a:xfrm>
                <a:custGeom>
                  <a:avLst/>
                  <a:gdLst/>
                  <a:ahLst/>
                  <a:cxnLst>
                    <a:cxn ang="0">
                      <a:pos x="375" y="110"/>
                    </a:cxn>
                    <a:cxn ang="0">
                      <a:pos x="305" y="110"/>
                    </a:cxn>
                    <a:cxn ang="0">
                      <a:pos x="218" y="179"/>
                    </a:cxn>
                    <a:cxn ang="0">
                      <a:pos x="215" y="198"/>
                    </a:cxn>
                    <a:cxn ang="0">
                      <a:pos x="215" y="267"/>
                    </a:cxn>
                    <a:cxn ang="0">
                      <a:pos x="212" y="274"/>
                    </a:cxn>
                    <a:cxn ang="0">
                      <a:pos x="79" y="379"/>
                    </a:cxn>
                    <a:cxn ang="0">
                      <a:pos x="75" y="381"/>
                    </a:cxn>
                    <a:cxn ang="0">
                      <a:pos x="74" y="381"/>
                    </a:cxn>
                    <a:cxn ang="0">
                      <a:pos x="75" y="375"/>
                    </a:cxn>
                    <a:cxn ang="0">
                      <a:pos x="103" y="295"/>
                    </a:cxn>
                    <a:cxn ang="0">
                      <a:pos x="86" y="272"/>
                    </a:cxn>
                    <a:cxn ang="0">
                      <a:pos x="42" y="272"/>
                    </a:cxn>
                    <a:cxn ang="0">
                      <a:pos x="0" y="230"/>
                    </a:cxn>
                    <a:cxn ang="0">
                      <a:pos x="0" y="41"/>
                    </a:cxn>
                    <a:cxn ang="0">
                      <a:pos x="42" y="0"/>
                    </a:cxn>
                    <a:cxn ang="0">
                      <a:pos x="333" y="0"/>
                    </a:cxn>
                    <a:cxn ang="0">
                      <a:pos x="375" y="41"/>
                    </a:cxn>
                    <a:cxn ang="0">
                      <a:pos x="375" y="105"/>
                    </a:cxn>
                    <a:cxn ang="0">
                      <a:pos x="375" y="110"/>
                    </a:cxn>
                  </a:cxnLst>
                  <a:rect l="0" t="0" r="r" b="b"/>
                  <a:pathLst>
                    <a:path w="375" h="381">
                      <a:moveTo>
                        <a:pt x="375" y="110"/>
                      </a:moveTo>
                      <a:cubicBezTo>
                        <a:pt x="351" y="110"/>
                        <a:pt x="328" y="110"/>
                        <a:pt x="305" y="110"/>
                      </a:cubicBezTo>
                      <a:cubicBezTo>
                        <a:pt x="263" y="110"/>
                        <a:pt x="227" y="137"/>
                        <a:pt x="218" y="179"/>
                      </a:cubicBezTo>
                      <a:cubicBezTo>
                        <a:pt x="216" y="185"/>
                        <a:pt x="215" y="192"/>
                        <a:pt x="215" y="198"/>
                      </a:cubicBezTo>
                      <a:cubicBezTo>
                        <a:pt x="215" y="221"/>
                        <a:pt x="215" y="244"/>
                        <a:pt x="215" y="267"/>
                      </a:cubicBezTo>
                      <a:cubicBezTo>
                        <a:pt x="215" y="270"/>
                        <a:pt x="214" y="272"/>
                        <a:pt x="212" y="274"/>
                      </a:cubicBezTo>
                      <a:cubicBezTo>
                        <a:pt x="168" y="309"/>
                        <a:pt x="124" y="344"/>
                        <a:pt x="79" y="379"/>
                      </a:cubicBezTo>
                      <a:cubicBezTo>
                        <a:pt x="78" y="380"/>
                        <a:pt x="77" y="381"/>
                        <a:pt x="75" y="381"/>
                      </a:cubicBezTo>
                      <a:cubicBezTo>
                        <a:pt x="75" y="381"/>
                        <a:pt x="74" y="381"/>
                        <a:pt x="74" y="381"/>
                      </a:cubicBezTo>
                      <a:cubicBezTo>
                        <a:pt x="74" y="379"/>
                        <a:pt x="74" y="377"/>
                        <a:pt x="75" y="375"/>
                      </a:cubicBezTo>
                      <a:cubicBezTo>
                        <a:pt x="84" y="348"/>
                        <a:pt x="94" y="322"/>
                        <a:pt x="103" y="295"/>
                      </a:cubicBezTo>
                      <a:cubicBezTo>
                        <a:pt x="109" y="278"/>
                        <a:pt x="104" y="272"/>
                        <a:pt x="86" y="272"/>
                      </a:cubicBezTo>
                      <a:cubicBezTo>
                        <a:pt x="71" y="272"/>
                        <a:pt x="57" y="272"/>
                        <a:pt x="42" y="272"/>
                      </a:cubicBezTo>
                      <a:cubicBezTo>
                        <a:pt x="18" y="272"/>
                        <a:pt x="0" y="253"/>
                        <a:pt x="0" y="230"/>
                      </a:cubicBezTo>
                      <a:cubicBezTo>
                        <a:pt x="0" y="167"/>
                        <a:pt x="0" y="104"/>
                        <a:pt x="0" y="41"/>
                      </a:cubicBezTo>
                      <a:cubicBezTo>
                        <a:pt x="0" y="18"/>
                        <a:pt x="18" y="0"/>
                        <a:pt x="42" y="0"/>
                      </a:cubicBezTo>
                      <a:cubicBezTo>
                        <a:pt x="139" y="0"/>
                        <a:pt x="236" y="0"/>
                        <a:pt x="333" y="0"/>
                      </a:cubicBezTo>
                      <a:cubicBezTo>
                        <a:pt x="357" y="0"/>
                        <a:pt x="375" y="18"/>
                        <a:pt x="375" y="41"/>
                      </a:cubicBezTo>
                      <a:cubicBezTo>
                        <a:pt x="375" y="63"/>
                        <a:pt x="375" y="84"/>
                        <a:pt x="375" y="105"/>
                      </a:cubicBezTo>
                      <a:cubicBezTo>
                        <a:pt x="375" y="106"/>
                        <a:pt x="375" y="108"/>
                        <a:pt x="375" y="1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BAAE2A-DA68-C7AA-1966-1236CFCC3C90}"/>
                </a:ext>
              </a:extLst>
            </p:cNvPr>
            <p:cNvGrpSpPr/>
            <p:nvPr/>
          </p:nvGrpSpPr>
          <p:grpSpPr>
            <a:xfrm>
              <a:off x="4515869" y="2200203"/>
              <a:ext cx="3291111" cy="1046440"/>
              <a:chOff x="4680678" y="2483446"/>
              <a:chExt cx="3291111" cy="10464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37D9C0F-010A-6DB2-5936-C124A0823CDE}"/>
                  </a:ext>
                </a:extLst>
              </p:cNvPr>
              <p:cNvSpPr txBox="1"/>
              <p:nvPr/>
            </p:nvSpPr>
            <p:spPr>
              <a:xfrm>
                <a:off x="5505943" y="2483446"/>
                <a:ext cx="2465846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Professional</a:t>
                </a:r>
              </a:p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Services</a:t>
                </a:r>
                <a:endParaRPr lang="en-US" sz="2400">
                  <a:solidFill>
                    <a:schemeClr val="bg1"/>
                  </a:solidFill>
                  <a:latin typeface="Montserrat Medium" pitchFamily="2" charset="77"/>
                </a:endParaRP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Where </a:t>
                </a:r>
                <a:r>
                  <a:rPr lang="en-US" sz="1400">
                    <a:solidFill>
                      <a:schemeClr val="bg1"/>
                    </a:solidFill>
                    <a:latin typeface="Montserrat Medium" pitchFamily="2" charset="77"/>
                  </a:rPr>
                  <a:t>you need it most</a:t>
                </a:r>
                <a:endParaRPr lang="en-US" sz="1400" u="none" strike="noStrike">
                  <a:solidFill>
                    <a:schemeClr val="bg1"/>
                  </a:solidFill>
                  <a:effectLst/>
                  <a:latin typeface="Montserrat Medium" pitchFamily="2" charset="77"/>
                </a:endParaRPr>
              </a:p>
            </p:txBody>
          </p:sp>
          <p:grpSp>
            <p:nvGrpSpPr>
              <p:cNvPr id="90" name="Group 40">
                <a:extLst>
                  <a:ext uri="{FF2B5EF4-FFF2-40B4-BE49-F238E27FC236}">
                    <a16:creationId xmlns:a16="http://schemas.microsoft.com/office/drawing/2014/main" id="{C0EFEEDD-D920-6CFA-B049-9D435CD57D4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680678" y="2499627"/>
                <a:ext cx="830990" cy="1014079"/>
                <a:chOff x="2174" y="803"/>
                <a:chExt cx="1407" cy="1717"/>
              </a:xfrm>
              <a:solidFill>
                <a:schemeClr val="bg1"/>
              </a:solidFill>
            </p:grpSpPr>
            <p:sp>
              <p:nvSpPr>
                <p:cNvPr id="91" name="Freeform 42">
                  <a:extLst>
                    <a:ext uri="{FF2B5EF4-FFF2-40B4-BE49-F238E27FC236}">
                      <a16:creationId xmlns:a16="http://schemas.microsoft.com/office/drawing/2014/main" id="{469FC566-DDCF-798E-5721-7FD9C5BD71E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74" y="1580"/>
                  <a:ext cx="1407" cy="940"/>
                </a:xfrm>
                <a:custGeom>
                  <a:avLst/>
                  <a:gdLst/>
                  <a:ahLst/>
                  <a:cxnLst>
                    <a:cxn ang="0">
                      <a:pos x="97" y="145"/>
                    </a:cxn>
                    <a:cxn ang="0">
                      <a:pos x="97" y="397"/>
                    </a:cxn>
                    <a:cxn ang="0">
                      <a:pos x="0" y="397"/>
                    </a:cxn>
                    <a:cxn ang="0">
                      <a:pos x="10" y="293"/>
                    </a:cxn>
                    <a:cxn ang="0">
                      <a:pos x="29" y="98"/>
                    </a:cxn>
                    <a:cxn ang="0">
                      <a:pos x="57" y="58"/>
                    </a:cxn>
                    <a:cxn ang="0">
                      <a:pos x="207" y="0"/>
                    </a:cxn>
                    <a:cxn ang="0">
                      <a:pos x="268" y="119"/>
                    </a:cxn>
                    <a:cxn ang="0">
                      <a:pos x="274" y="118"/>
                    </a:cxn>
                    <a:cxn ang="0">
                      <a:pos x="271" y="77"/>
                    </a:cxn>
                    <a:cxn ang="0">
                      <a:pos x="256" y="34"/>
                    </a:cxn>
                    <a:cxn ang="0">
                      <a:pos x="339" y="34"/>
                    </a:cxn>
                    <a:cxn ang="0">
                      <a:pos x="325" y="127"/>
                    </a:cxn>
                    <a:cxn ang="0">
                      <a:pos x="386" y="0"/>
                    </a:cxn>
                    <a:cxn ang="0">
                      <a:pos x="443" y="22"/>
                    </a:cxn>
                    <a:cxn ang="0">
                      <a:pos x="536" y="57"/>
                    </a:cxn>
                    <a:cxn ang="0">
                      <a:pos x="566" y="96"/>
                    </a:cxn>
                    <a:cxn ang="0">
                      <a:pos x="593" y="380"/>
                    </a:cxn>
                    <a:cxn ang="0">
                      <a:pos x="594" y="397"/>
                    </a:cxn>
                    <a:cxn ang="0">
                      <a:pos x="497" y="397"/>
                    </a:cxn>
                    <a:cxn ang="0">
                      <a:pos x="497" y="376"/>
                    </a:cxn>
                    <a:cxn ang="0">
                      <a:pos x="497" y="224"/>
                    </a:cxn>
                    <a:cxn ang="0">
                      <a:pos x="455" y="181"/>
                    </a:cxn>
                    <a:cxn ang="0">
                      <a:pos x="267" y="181"/>
                    </a:cxn>
                    <a:cxn ang="0">
                      <a:pos x="241" y="165"/>
                    </a:cxn>
                    <a:cxn ang="0">
                      <a:pos x="208" y="144"/>
                    </a:cxn>
                    <a:cxn ang="0">
                      <a:pos x="97" y="145"/>
                    </a:cxn>
                  </a:cxnLst>
                  <a:rect l="0" t="0" r="r" b="b"/>
                  <a:pathLst>
                    <a:path w="594" h="397">
                      <a:moveTo>
                        <a:pt x="97" y="145"/>
                      </a:moveTo>
                      <a:cubicBezTo>
                        <a:pt x="97" y="230"/>
                        <a:pt x="97" y="313"/>
                        <a:pt x="97" y="397"/>
                      </a:cubicBezTo>
                      <a:cubicBezTo>
                        <a:pt x="65" y="397"/>
                        <a:pt x="34" y="397"/>
                        <a:pt x="0" y="397"/>
                      </a:cubicBezTo>
                      <a:cubicBezTo>
                        <a:pt x="3" y="362"/>
                        <a:pt x="6" y="327"/>
                        <a:pt x="10" y="293"/>
                      </a:cubicBezTo>
                      <a:cubicBezTo>
                        <a:pt x="16" y="228"/>
                        <a:pt x="23" y="163"/>
                        <a:pt x="29" y="98"/>
                      </a:cubicBezTo>
                      <a:cubicBezTo>
                        <a:pt x="30" y="79"/>
                        <a:pt x="40" y="65"/>
                        <a:pt x="57" y="58"/>
                      </a:cubicBezTo>
                      <a:cubicBezTo>
                        <a:pt x="106" y="39"/>
                        <a:pt x="156" y="20"/>
                        <a:pt x="207" y="0"/>
                      </a:cubicBezTo>
                      <a:cubicBezTo>
                        <a:pt x="228" y="40"/>
                        <a:pt x="248" y="79"/>
                        <a:pt x="268" y="119"/>
                      </a:cubicBezTo>
                      <a:cubicBezTo>
                        <a:pt x="270" y="118"/>
                        <a:pt x="272" y="118"/>
                        <a:pt x="274" y="118"/>
                      </a:cubicBezTo>
                      <a:cubicBezTo>
                        <a:pt x="273" y="104"/>
                        <a:pt x="274" y="90"/>
                        <a:pt x="271" y="77"/>
                      </a:cubicBezTo>
                      <a:cubicBezTo>
                        <a:pt x="268" y="63"/>
                        <a:pt x="262" y="49"/>
                        <a:pt x="256" y="34"/>
                      </a:cubicBezTo>
                      <a:cubicBezTo>
                        <a:pt x="284" y="34"/>
                        <a:pt x="311" y="34"/>
                        <a:pt x="339" y="34"/>
                      </a:cubicBezTo>
                      <a:cubicBezTo>
                        <a:pt x="330" y="63"/>
                        <a:pt x="312" y="90"/>
                        <a:pt x="325" y="127"/>
                      </a:cubicBezTo>
                      <a:cubicBezTo>
                        <a:pt x="346" y="83"/>
                        <a:pt x="365" y="42"/>
                        <a:pt x="386" y="0"/>
                      </a:cubicBezTo>
                      <a:cubicBezTo>
                        <a:pt x="405" y="7"/>
                        <a:pt x="424" y="14"/>
                        <a:pt x="443" y="22"/>
                      </a:cubicBezTo>
                      <a:cubicBezTo>
                        <a:pt x="474" y="33"/>
                        <a:pt x="505" y="45"/>
                        <a:pt x="536" y="57"/>
                      </a:cubicBezTo>
                      <a:cubicBezTo>
                        <a:pt x="553" y="64"/>
                        <a:pt x="565" y="76"/>
                        <a:pt x="566" y="96"/>
                      </a:cubicBezTo>
                      <a:cubicBezTo>
                        <a:pt x="575" y="191"/>
                        <a:pt x="585" y="285"/>
                        <a:pt x="593" y="380"/>
                      </a:cubicBezTo>
                      <a:cubicBezTo>
                        <a:pt x="594" y="385"/>
                        <a:pt x="594" y="391"/>
                        <a:pt x="594" y="397"/>
                      </a:cubicBezTo>
                      <a:cubicBezTo>
                        <a:pt x="561" y="397"/>
                        <a:pt x="531" y="397"/>
                        <a:pt x="497" y="397"/>
                      </a:cubicBezTo>
                      <a:cubicBezTo>
                        <a:pt x="497" y="390"/>
                        <a:pt x="497" y="383"/>
                        <a:pt x="497" y="376"/>
                      </a:cubicBezTo>
                      <a:cubicBezTo>
                        <a:pt x="497" y="325"/>
                        <a:pt x="498" y="274"/>
                        <a:pt x="497" y="224"/>
                      </a:cubicBezTo>
                      <a:cubicBezTo>
                        <a:pt x="497" y="194"/>
                        <a:pt x="485" y="181"/>
                        <a:pt x="455" y="181"/>
                      </a:cubicBezTo>
                      <a:cubicBezTo>
                        <a:pt x="392" y="180"/>
                        <a:pt x="330" y="180"/>
                        <a:pt x="267" y="181"/>
                      </a:cubicBezTo>
                      <a:cubicBezTo>
                        <a:pt x="254" y="181"/>
                        <a:pt x="246" y="179"/>
                        <a:pt x="241" y="165"/>
                      </a:cubicBezTo>
                      <a:cubicBezTo>
                        <a:pt x="236" y="150"/>
                        <a:pt x="225" y="144"/>
                        <a:pt x="208" y="144"/>
                      </a:cubicBezTo>
                      <a:cubicBezTo>
                        <a:pt x="172" y="146"/>
                        <a:pt x="136" y="145"/>
                        <a:pt x="97" y="1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Freeform 43">
                  <a:extLst>
                    <a:ext uri="{FF2B5EF4-FFF2-40B4-BE49-F238E27FC236}">
                      <a16:creationId xmlns:a16="http://schemas.microsoft.com/office/drawing/2014/main" id="{2BA6439D-F5BA-F64F-B4BB-6B39D627CD5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627" y="803"/>
                  <a:ext cx="506" cy="751"/>
                </a:xfrm>
                <a:custGeom>
                  <a:avLst/>
                  <a:gdLst/>
                  <a:ahLst/>
                  <a:cxnLst>
                    <a:cxn ang="0">
                      <a:pos x="109" y="8"/>
                    </a:cxn>
                    <a:cxn ang="0">
                      <a:pos x="131" y="21"/>
                    </a:cxn>
                    <a:cxn ang="0">
                      <a:pos x="213" y="116"/>
                    </a:cxn>
                    <a:cxn ang="0">
                      <a:pos x="213" y="164"/>
                    </a:cxn>
                    <a:cxn ang="0">
                      <a:pos x="197" y="204"/>
                    </a:cxn>
                    <a:cxn ang="0">
                      <a:pos x="189" y="223"/>
                    </a:cxn>
                    <a:cxn ang="0">
                      <a:pos x="151" y="297"/>
                    </a:cxn>
                    <a:cxn ang="0">
                      <a:pos x="74" y="303"/>
                    </a:cxn>
                    <a:cxn ang="0">
                      <a:pos x="26" y="230"/>
                    </a:cxn>
                    <a:cxn ang="0">
                      <a:pos x="11" y="196"/>
                    </a:cxn>
                    <a:cxn ang="0">
                      <a:pos x="1" y="176"/>
                    </a:cxn>
                    <a:cxn ang="0">
                      <a:pos x="1" y="106"/>
                    </a:cxn>
                    <a:cxn ang="0">
                      <a:pos x="110" y="2"/>
                    </a:cxn>
                    <a:cxn ang="0">
                      <a:pos x="109" y="8"/>
                    </a:cxn>
                  </a:cxnLst>
                  <a:rect l="0" t="0" r="r" b="b"/>
                  <a:pathLst>
                    <a:path w="214" h="317">
                      <a:moveTo>
                        <a:pt x="109" y="8"/>
                      </a:moveTo>
                      <a:cubicBezTo>
                        <a:pt x="116" y="13"/>
                        <a:pt x="123" y="20"/>
                        <a:pt x="131" y="21"/>
                      </a:cubicBezTo>
                      <a:cubicBezTo>
                        <a:pt x="181" y="30"/>
                        <a:pt x="212" y="66"/>
                        <a:pt x="213" y="116"/>
                      </a:cubicBezTo>
                      <a:cubicBezTo>
                        <a:pt x="213" y="132"/>
                        <a:pt x="212" y="148"/>
                        <a:pt x="213" y="164"/>
                      </a:cubicBezTo>
                      <a:cubicBezTo>
                        <a:pt x="214" y="180"/>
                        <a:pt x="211" y="194"/>
                        <a:pt x="197" y="204"/>
                      </a:cubicBezTo>
                      <a:cubicBezTo>
                        <a:pt x="192" y="207"/>
                        <a:pt x="190" y="216"/>
                        <a:pt x="189" y="223"/>
                      </a:cubicBezTo>
                      <a:cubicBezTo>
                        <a:pt x="186" y="252"/>
                        <a:pt x="177" y="279"/>
                        <a:pt x="151" y="297"/>
                      </a:cubicBezTo>
                      <a:cubicBezTo>
                        <a:pt x="127" y="314"/>
                        <a:pt x="101" y="317"/>
                        <a:pt x="74" y="303"/>
                      </a:cubicBezTo>
                      <a:cubicBezTo>
                        <a:pt x="44" y="289"/>
                        <a:pt x="29" y="263"/>
                        <a:pt x="26" y="230"/>
                      </a:cubicBezTo>
                      <a:cubicBezTo>
                        <a:pt x="25" y="216"/>
                        <a:pt x="22" y="205"/>
                        <a:pt x="11" y="196"/>
                      </a:cubicBezTo>
                      <a:cubicBezTo>
                        <a:pt x="5" y="192"/>
                        <a:pt x="2" y="183"/>
                        <a:pt x="1" y="176"/>
                      </a:cubicBezTo>
                      <a:cubicBezTo>
                        <a:pt x="0" y="153"/>
                        <a:pt x="1" y="129"/>
                        <a:pt x="1" y="106"/>
                      </a:cubicBezTo>
                      <a:cubicBezTo>
                        <a:pt x="2" y="44"/>
                        <a:pt x="47" y="0"/>
                        <a:pt x="110" y="2"/>
                      </a:cubicBezTo>
                      <a:cubicBezTo>
                        <a:pt x="110" y="4"/>
                        <a:pt x="109" y="6"/>
                        <a:pt x="109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67B0C49-9D76-0513-4D94-C403F2BA2BD2}"/>
                </a:ext>
              </a:extLst>
            </p:cNvPr>
            <p:cNvGrpSpPr/>
            <p:nvPr/>
          </p:nvGrpSpPr>
          <p:grpSpPr>
            <a:xfrm>
              <a:off x="4748300" y="4481560"/>
              <a:ext cx="2826254" cy="1046440"/>
              <a:chOff x="4646149" y="4589004"/>
              <a:chExt cx="2826254" cy="1046440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F13E618-3A9E-1C88-5DBD-9C9B78E760B9}"/>
                  </a:ext>
                </a:extLst>
              </p:cNvPr>
              <p:cNvSpPr txBox="1"/>
              <p:nvPr/>
            </p:nvSpPr>
            <p:spPr>
              <a:xfrm>
                <a:off x="5408087" y="4589004"/>
                <a:ext cx="2064316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DBA</a:t>
                </a:r>
              </a:p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Services</a:t>
                </a:r>
                <a:endParaRPr lang="en-US" sz="2400">
                  <a:solidFill>
                    <a:schemeClr val="bg1"/>
                  </a:solidFill>
                  <a:latin typeface="Montserrat Medium" pitchFamily="2" charset="77"/>
                </a:endParaRP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Remote and On-site</a:t>
                </a:r>
              </a:p>
            </p:txBody>
          </p: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2F1E268-0DC2-4443-0824-7C098C4DE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6149" y="4589004"/>
                <a:ext cx="712792" cy="1046440"/>
              </a:xfrm>
              <a:prstGeom prst="rect">
                <a:avLst/>
              </a:prstGeom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C638603-98E4-395E-19CC-575059A3B2E8}"/>
                </a:ext>
              </a:extLst>
            </p:cNvPr>
            <p:cNvGrpSpPr/>
            <p:nvPr/>
          </p:nvGrpSpPr>
          <p:grpSpPr>
            <a:xfrm>
              <a:off x="694610" y="2438158"/>
              <a:ext cx="3269156" cy="1107996"/>
              <a:chOff x="694610" y="2438158"/>
              <a:chExt cx="3269156" cy="1107996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E52C300-A681-79D5-3583-AED7CCFB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610" y="2616950"/>
                <a:ext cx="952515" cy="750413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0708DEF-A925-813B-3455-0D436A991C0B}"/>
                  </a:ext>
                </a:extLst>
              </p:cNvPr>
              <p:cNvSpPr txBox="1"/>
              <p:nvPr/>
            </p:nvSpPr>
            <p:spPr>
              <a:xfrm>
                <a:off x="1759703" y="2438158"/>
                <a:ext cx="2204063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Apps</a:t>
                </a: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Oracle APEX</a:t>
                </a: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SaaS/Paas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ontserrat Medium" pitchFamily="2" charset="77"/>
                  </a:rPr>
                  <a:t>Custom Development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24CFF11-4BD0-3D02-C333-BBED3418D354}"/>
                </a:ext>
              </a:extLst>
            </p:cNvPr>
            <p:cNvGrpSpPr/>
            <p:nvPr/>
          </p:nvGrpSpPr>
          <p:grpSpPr>
            <a:xfrm>
              <a:off x="694610" y="4779377"/>
              <a:ext cx="3275769" cy="892552"/>
              <a:chOff x="694610" y="4749324"/>
              <a:chExt cx="3275769" cy="892552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E1323B85-E613-9656-93CB-C8AAFB4DB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610" y="4786692"/>
                <a:ext cx="952515" cy="817816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C19240C-D0D2-8909-F51F-E3F333C2166E}"/>
                  </a:ext>
                </a:extLst>
              </p:cNvPr>
              <p:cNvSpPr txBox="1"/>
              <p:nvPr/>
            </p:nvSpPr>
            <p:spPr>
              <a:xfrm>
                <a:off x="1766316" y="4749324"/>
                <a:ext cx="2204063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Montserrat SemiBold" pitchFamily="2" charset="77"/>
                  </a:rPr>
                  <a:t>Staff Aug</a:t>
                </a:r>
              </a:p>
              <a:p>
                <a:r>
                  <a:rPr lang="en-US" sz="1400" u="none" strike="noStrike">
                    <a:solidFill>
                      <a:schemeClr val="bg1"/>
                    </a:solidFill>
                    <a:effectLst/>
                    <a:latin typeface="Montserrat Medium" pitchFamily="2" charset="77"/>
                  </a:rPr>
                  <a:t>Workforce Capacity on Demand</a:t>
                </a:r>
              </a:p>
            </p:txBody>
          </p:sp>
        </p:grpSp>
      </p:grpSp>
      <p:pic>
        <p:nvPicPr>
          <p:cNvPr id="106" name="Picture 105" descr="Icon&#10;&#10;Description automatically generated with medium confidence">
            <a:extLst>
              <a:ext uri="{FF2B5EF4-FFF2-40B4-BE49-F238E27FC236}">
                <a16:creationId xmlns:a16="http://schemas.microsoft.com/office/drawing/2014/main" id="{6D4389EA-3C90-1797-E2AE-7EE41C84BB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332" y="393403"/>
            <a:ext cx="1267289" cy="12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1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CA7837-61C4-49D3-6D8C-B8D9C9915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737" y="1047928"/>
            <a:ext cx="11784525" cy="5172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2AEB8-6177-4B2C-50D7-D2BB00C39704}"/>
              </a:ext>
            </a:extLst>
          </p:cNvPr>
          <p:cNvSpPr txBox="1"/>
          <p:nvPr userDrawn="1"/>
        </p:nvSpPr>
        <p:spPr>
          <a:xfrm>
            <a:off x="3229669" y="348608"/>
            <a:ext cx="5732660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T" sz="3000" b="1">
                <a:solidFill>
                  <a:schemeClr val="bg1"/>
                </a:solidFill>
                <a:latin typeface="Montserrat" pitchFamily="2" charset="77"/>
              </a:rPr>
              <a:t>We’ve written many books!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315861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pu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C2AEB8-6177-4B2C-50D7-D2BB00C39704}"/>
              </a:ext>
            </a:extLst>
          </p:cNvPr>
          <p:cNvSpPr txBox="1"/>
          <p:nvPr userDrawn="1"/>
        </p:nvSpPr>
        <p:spPr>
          <a:xfrm>
            <a:off x="3058148" y="210108"/>
            <a:ext cx="607570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u="none" strike="noStrike">
                <a:solidFill>
                  <a:schemeClr val="bg1"/>
                </a:solidFill>
                <a:effectLst/>
                <a:latin typeface="Montserrat SemiBold" pitchFamily="2" charset="77"/>
              </a:rPr>
              <a:t>As of January 1, 2022</a:t>
            </a:r>
          </a:p>
          <a:p>
            <a:pPr algn="ctr"/>
            <a:r>
              <a:rPr lang="en-US" sz="2400" b="1">
                <a:solidFill>
                  <a:srgbClr val="F89C29"/>
                </a:solidFill>
                <a:latin typeface="Montserrat SemiBold" pitchFamily="2" charset="77"/>
              </a:rPr>
              <a:t>OraPub.com 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is Powered by </a:t>
            </a:r>
            <a:r>
              <a:rPr lang="en-US" sz="2400" b="1">
                <a:solidFill>
                  <a:srgbClr val="3680D9"/>
                </a:solidFill>
                <a:latin typeface="Montserrat SemiBold" pitchFamily="2" charset="77"/>
              </a:rPr>
              <a:t>Viscosity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!</a:t>
            </a:r>
            <a:endParaRPr lang="en-GT" sz="2400" b="1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3E185-88DD-BA7F-52AB-AF232713A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3"/>
          <a:stretch/>
        </p:blipFill>
        <p:spPr>
          <a:xfrm>
            <a:off x="2438590" y="1139960"/>
            <a:ext cx="7314818" cy="4988826"/>
          </a:xfrm>
          <a:prstGeom prst="rect">
            <a:avLst/>
          </a:prstGeom>
          <a:effectLst>
            <a:outerShdw blurRad="171797" dist="50800" dir="5400000" algn="ctr" rotWithShape="0">
              <a:srgbClr val="000000">
                <a:alpha val="9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35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Pu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9D761-3527-5922-43B2-F4988B2EA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3339" y="1196741"/>
            <a:ext cx="5541032" cy="4279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DAAAB-A844-DB07-7DDA-C6AA02205DBD}"/>
              </a:ext>
            </a:extLst>
          </p:cNvPr>
          <p:cNvSpPr txBox="1"/>
          <p:nvPr userDrawn="1"/>
        </p:nvSpPr>
        <p:spPr>
          <a:xfrm>
            <a:off x="440453" y="2043738"/>
            <a:ext cx="55982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All Viscosity hosted </a:t>
            </a:r>
            <a:r>
              <a:rPr lang="en-US" sz="2400" b="1">
                <a:solidFill>
                  <a:srgbClr val="3680D9"/>
                </a:solidFill>
                <a:latin typeface="Montserrat SemiBold" pitchFamily="2" charset="77"/>
              </a:rPr>
              <a:t>webinar recordings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 and </a:t>
            </a:r>
            <a:r>
              <a:rPr lang="en-US" sz="2400" b="1">
                <a:solidFill>
                  <a:srgbClr val="3680D9"/>
                </a:solidFill>
                <a:latin typeface="Montserrat SemiBold" pitchFamily="2" charset="77"/>
              </a:rPr>
              <a:t>conference sessions slide decks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 will be posted to </a:t>
            </a:r>
            <a:endParaRPr lang="en-US" sz="2400" b="1" u="none" strike="noStrike">
              <a:solidFill>
                <a:schemeClr val="bg1"/>
              </a:solidFill>
              <a:effectLst/>
              <a:latin typeface="Montserrat SemiBold" pitchFamily="2" charset="77"/>
            </a:endParaRPr>
          </a:p>
          <a:p>
            <a:pPr algn="ctr"/>
            <a:r>
              <a:rPr lang="en-US" sz="2400" b="1">
                <a:solidFill>
                  <a:srgbClr val="F89C29"/>
                </a:solidFill>
                <a:latin typeface="Montserrat SemiBold" pitchFamily="2" charset="77"/>
              </a:rPr>
              <a:t>OraPub.com 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for </a:t>
            </a:r>
            <a:r>
              <a:rPr lang="en-US" sz="2400" b="1" u="sng">
                <a:solidFill>
                  <a:schemeClr val="bg1"/>
                </a:solidFill>
                <a:latin typeface="Montserrat SemiBold" pitchFamily="2" charset="77"/>
              </a:rPr>
              <a:t>free</a:t>
            </a:r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 and paid members!</a:t>
            </a:r>
            <a:endParaRPr lang="en-GT" sz="2400" b="1">
              <a:solidFill>
                <a:schemeClr val="bg1"/>
              </a:solidFill>
              <a:latin typeface="Montserrat SemiBold" pitchFamily="2" charset="77"/>
            </a:endParaRPr>
          </a:p>
          <a:p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2067419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L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inar&#10;&#10;Description automatically generated">
            <a:extLst>
              <a:ext uri="{FF2B5EF4-FFF2-40B4-BE49-F238E27FC236}">
                <a16:creationId xmlns:a16="http://schemas.microsoft.com/office/drawing/2014/main" id="{A9454BE0-7E76-9E80-2E4E-BFBF0D305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6995" y="512602"/>
            <a:ext cx="4930242" cy="5211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C7C50-063D-6E35-7979-EE3E4F7ED9F7}"/>
              </a:ext>
            </a:extLst>
          </p:cNvPr>
          <p:cNvSpPr txBox="1"/>
          <p:nvPr userDrawn="1"/>
        </p:nvSpPr>
        <p:spPr>
          <a:xfrm>
            <a:off x="6423949" y="2333311"/>
            <a:ext cx="5034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Keep Up To Speed With all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Montserrat SemiBold" pitchFamily="2" charset="77"/>
              </a:rPr>
              <a:t>Upcoming Events!</a:t>
            </a:r>
          </a:p>
          <a:p>
            <a:pPr algn="ctr"/>
            <a:endParaRPr lang="en-US" sz="2400" b="1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n-US" sz="2400" b="1">
                <a:solidFill>
                  <a:srgbClr val="3680D9"/>
                </a:solidFill>
                <a:latin typeface="Montserrat SemiBold" pitchFamily="2" charset="77"/>
              </a:rPr>
              <a:t>https://events.viscosityna.com</a:t>
            </a:r>
            <a:endParaRPr lang="en-GT" sz="2400" b="1">
              <a:solidFill>
                <a:srgbClr val="3680D9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604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A4A59-E251-A30E-97B6-E4F7AD28BF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79698" y="467805"/>
            <a:ext cx="7910797" cy="5662316"/>
          </a:xfrm>
          <a:prstGeom prst="roundRect">
            <a:avLst>
              <a:gd name="adj" fmla="val 174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1350">
                <a:latin typeface="Montserrat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Paste Bio here</a:t>
            </a:r>
          </a:p>
          <a:p>
            <a:pPr lvl="0"/>
            <a:endParaRPr lang="en-US"/>
          </a:p>
          <a:p>
            <a:pPr lvl="0"/>
            <a:endParaRPr lang="en-G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0192D5-E6F2-A9A1-4ED0-0201DE2057FB}"/>
              </a:ext>
            </a:extLst>
          </p:cNvPr>
          <p:cNvGrpSpPr/>
          <p:nvPr userDrawn="1"/>
        </p:nvGrpSpPr>
        <p:grpSpPr>
          <a:xfrm>
            <a:off x="592647" y="5052174"/>
            <a:ext cx="183600" cy="757965"/>
            <a:chOff x="585150" y="5075258"/>
            <a:chExt cx="183600" cy="75796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B89A944-227C-6714-0748-729B95496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8750" y="5366559"/>
              <a:ext cx="180000" cy="180000"/>
            </a:xfrm>
            <a:prstGeom prst="rect">
              <a:avLst/>
            </a:prstGeom>
          </p:spPr>
        </p:pic>
        <p:pic>
          <p:nvPicPr>
            <p:cNvPr id="14" name="Picture 13" descr="A white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EB796FEF-DC7C-71A3-76DC-9F69E914D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8750" y="5075258"/>
              <a:ext cx="180000" cy="180000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58A6D119-6687-51C6-8A3F-AD9237FBF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85150" y="5649623"/>
              <a:ext cx="183600" cy="183600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859BC-287C-0B58-A9DF-9AC39BEF0A0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0388" y="3607261"/>
            <a:ext cx="2519362" cy="368300"/>
          </a:xfrm>
          <a:prstGeom prst="rect">
            <a:avLst/>
          </a:prstGeom>
          <a:solidFill>
            <a:srgbClr val="447BBF"/>
          </a:solidFill>
        </p:spPr>
        <p:txBody>
          <a:bodyPr anchor="ctr"/>
          <a:lstStyle>
            <a:lvl1pPr marL="0" indent="0" algn="ctr">
              <a:buNone/>
              <a:defRPr sz="1800" b="1"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GT"/>
              <a:t>Name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F6794E-FF8D-7780-51FD-7CE1BA672B03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610388" y="686363"/>
            <a:ext cx="2520000" cy="2520000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86BF9D-3FB4-051B-01FF-EEC5306665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0707" y="4276058"/>
            <a:ext cx="2519362" cy="368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latin typeface="Montserrat" pitchFamily="2" charset="77"/>
              </a:defRPr>
            </a:lvl1pPr>
          </a:lstStyle>
          <a:p>
            <a:pPr lvl="0"/>
            <a:r>
              <a:rPr lang="en-GT"/>
              <a:t>Tittle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1F85F23-20DD-1805-3B4E-FEFECED0466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2808" y="4944855"/>
            <a:ext cx="2283449" cy="98084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1">
                <a:latin typeface="Montserrat" pitchFamily="2" charset="77"/>
              </a:defRPr>
            </a:lvl1pPr>
          </a:lstStyle>
          <a:p>
            <a:pPr lvl="0"/>
            <a:r>
              <a:rPr lang="en-US"/>
              <a:t>T</a:t>
            </a:r>
            <a:r>
              <a:rPr lang="en-GT"/>
              <a:t>witter user</a:t>
            </a:r>
          </a:p>
          <a:p>
            <a:pPr lvl="0"/>
            <a:r>
              <a:rPr lang="en-US"/>
              <a:t>LinkedIn link</a:t>
            </a:r>
          </a:p>
          <a:p>
            <a:pPr lvl="0"/>
            <a:r>
              <a:rPr lang="en-US"/>
              <a:t>email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3871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 Code Ev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1E34AB-2BE2-6C8B-E305-D71670EBBC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6612" y="1543049"/>
            <a:ext cx="3762375" cy="3762375"/>
          </a:xfrm>
          <a:prstGeom prst="rect">
            <a:avLst/>
          </a:prstGeom>
        </p:spPr>
        <p:txBody>
          <a:bodyPr/>
          <a:lstStyle/>
          <a:p>
            <a:r>
              <a:rPr lang="en-GT"/>
              <a:t>QR Code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D4CDBD-1BF1-D642-ED70-B343074F02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1438" y="301625"/>
            <a:ext cx="6202800" cy="3471863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7AFE86-C204-BB38-08C0-EC283E8F06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1438" y="3946525"/>
            <a:ext cx="6202800" cy="201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Montserrat" pitchFamily="2" charset="77"/>
              </a:defRPr>
            </a:lvl1pPr>
          </a:lstStyle>
          <a:p>
            <a:pPr lvl="0"/>
            <a:r>
              <a:rPr lang="en-US"/>
              <a:t>C</a:t>
            </a:r>
            <a:r>
              <a:rPr lang="en-GT"/>
              <a:t>aption</a:t>
            </a:r>
          </a:p>
        </p:txBody>
      </p:sp>
    </p:spTree>
    <p:extLst>
      <p:ext uri="{BB962C8B-B14F-4D97-AF65-F5344CB8AC3E}">
        <p14:creationId xmlns:p14="http://schemas.microsoft.com/office/powerpoint/2010/main" val="293945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renc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A3C535-EEE3-90F0-1A09-F56A51294E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531671"/>
            <a:ext cx="10515600" cy="5556612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432295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C2AEB8-6177-4B2C-50D7-D2BB00C39704}"/>
              </a:ext>
            </a:extLst>
          </p:cNvPr>
          <p:cNvSpPr txBox="1"/>
          <p:nvPr userDrawn="1"/>
        </p:nvSpPr>
        <p:spPr>
          <a:xfrm>
            <a:off x="4250783" y="831420"/>
            <a:ext cx="3690434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T" sz="3000" b="1">
                <a:solidFill>
                  <a:schemeClr val="bg1"/>
                </a:solidFill>
                <a:latin typeface="Montserrat" pitchFamily="2" charset="77"/>
              </a:rPr>
              <a:t>Follow Us Online!</a:t>
            </a:r>
            <a:endParaRPr lang="en-G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43088-8FE4-5C82-4FF9-42CE565A2E16}"/>
              </a:ext>
            </a:extLst>
          </p:cNvPr>
          <p:cNvGrpSpPr/>
          <p:nvPr userDrawn="1"/>
        </p:nvGrpSpPr>
        <p:grpSpPr>
          <a:xfrm>
            <a:off x="2741852" y="2195858"/>
            <a:ext cx="6708295" cy="2984658"/>
            <a:chOff x="2287115" y="2075565"/>
            <a:chExt cx="6708295" cy="29846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23AF76-DABC-D44C-4674-1F328BB410D1}"/>
                </a:ext>
              </a:extLst>
            </p:cNvPr>
            <p:cNvGrpSpPr/>
            <p:nvPr/>
          </p:nvGrpSpPr>
          <p:grpSpPr>
            <a:xfrm>
              <a:off x="2287115" y="2075565"/>
              <a:ext cx="495273" cy="2984658"/>
              <a:chOff x="3822001" y="1442016"/>
              <a:chExt cx="495273" cy="2984658"/>
            </a:xfrm>
          </p:grpSpPr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29E284F3-F9E4-6226-F545-20F6B492A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2002" y="2063387"/>
                <a:ext cx="495272" cy="495272"/>
              </a:xfrm>
              <a:prstGeom prst="rect">
                <a:avLst/>
              </a:prstGeom>
            </p:spPr>
          </p:pic>
          <p:pic>
            <p:nvPicPr>
              <p:cNvPr id="12" name="Picture 11" descr="A white cloud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4FEEB506-48F3-3296-A017-5B53DFAA2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2002" y="2684758"/>
                <a:ext cx="495272" cy="495272"/>
              </a:xfrm>
              <a:prstGeom prst="rect">
                <a:avLst/>
              </a:prstGeom>
            </p:spPr>
          </p:pic>
          <p:pic>
            <p:nvPicPr>
              <p:cNvPr id="13" name="Picture 12" descr="A white cross with a blue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EE344F23-3EAA-456F-0A92-B8AAA57AB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2002" y="1442016"/>
                <a:ext cx="495272" cy="495272"/>
              </a:xfrm>
              <a:prstGeom prst="rect">
                <a:avLst/>
              </a:prstGeom>
            </p:spPr>
          </p:pic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47755883-B2EA-1B56-CE4C-864577330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2001" y="3931404"/>
                <a:ext cx="495270" cy="495270"/>
              </a:xfrm>
              <a:prstGeom prst="rect">
                <a:avLst/>
              </a:prstGeom>
            </p:spPr>
          </p:pic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D010AE44-E33E-745C-3503-CA3ECE43D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2001" y="3310033"/>
                <a:ext cx="495271" cy="49527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hlinkClick r:id="rId7"/>
              <a:extLst>
                <a:ext uri="{FF2B5EF4-FFF2-40B4-BE49-F238E27FC236}">
                  <a16:creationId xmlns:a16="http://schemas.microsoft.com/office/drawing/2014/main" id="{5EE3F472-A4ED-D4CA-F658-9CEEA6254A37}"/>
                </a:ext>
              </a:extLst>
            </p:cNvPr>
            <p:cNvSpPr txBox="1"/>
            <p:nvPr/>
          </p:nvSpPr>
          <p:spPr>
            <a:xfrm>
              <a:off x="2898322" y="2138535"/>
              <a:ext cx="6097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3680D9"/>
                  </a:solidFill>
                  <a:latin typeface="Montserrat Medium" pitchFamily="2" charset="77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Facebook.com/ViscosityNA</a:t>
              </a:r>
              <a:endParaRPr lang="en-GT">
                <a:solidFill>
                  <a:srgbClr val="3680D9"/>
                </a:solidFill>
                <a:latin typeface="Montserrat Medium" pitchFamily="2" charset="77"/>
              </a:endParaRPr>
            </a:p>
          </p:txBody>
        </p:sp>
        <p:sp>
          <p:nvSpPr>
            <p:cNvPr id="5" name="TextBox 4">
              <a:hlinkClick r:id="rId8"/>
              <a:extLst>
                <a:ext uri="{FF2B5EF4-FFF2-40B4-BE49-F238E27FC236}">
                  <a16:creationId xmlns:a16="http://schemas.microsoft.com/office/drawing/2014/main" id="{D172FF9E-3F5B-4A06-EA82-06E6B8DEA5EC}"/>
                </a:ext>
              </a:extLst>
            </p:cNvPr>
            <p:cNvSpPr txBox="1"/>
            <p:nvPr/>
          </p:nvSpPr>
          <p:spPr>
            <a:xfrm>
              <a:off x="2898322" y="2759906"/>
              <a:ext cx="5866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3680D9"/>
                  </a:solidFill>
                  <a:latin typeface="Montserrat Medium" pitchFamily="2" charset="77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LinkedIn.com/company/Viscosity-North-America</a:t>
              </a:r>
              <a:endParaRPr lang="en-GT">
                <a:solidFill>
                  <a:srgbClr val="3680D9"/>
                </a:solidFill>
                <a:latin typeface="Montserrat Medium" pitchFamily="2" charset="77"/>
              </a:endParaRPr>
            </a:p>
          </p:txBody>
        </p:sp>
        <p:sp>
          <p:nvSpPr>
            <p:cNvPr id="6" name="TextBox 5">
              <a:hlinkClick r:id="rId9"/>
              <a:extLst>
                <a:ext uri="{FF2B5EF4-FFF2-40B4-BE49-F238E27FC236}">
                  <a16:creationId xmlns:a16="http://schemas.microsoft.com/office/drawing/2014/main" id="{9E410AC8-A59C-9713-4ABE-64BD94753032}"/>
                </a:ext>
              </a:extLst>
            </p:cNvPr>
            <p:cNvSpPr txBox="1"/>
            <p:nvPr/>
          </p:nvSpPr>
          <p:spPr>
            <a:xfrm>
              <a:off x="2898322" y="3381277"/>
              <a:ext cx="6097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>
                  <a:solidFill>
                    <a:srgbClr val="3680D9"/>
                  </a:solidFill>
                  <a:latin typeface="Montserrat Medium" pitchFamily="2" charset="77"/>
                </a:rPr>
                <a:t>@ViscosityNA</a:t>
              </a:r>
              <a:endParaRPr lang="en-GT" u="sng">
                <a:solidFill>
                  <a:srgbClr val="3680D9"/>
                </a:solidFill>
                <a:latin typeface="Montserrat Medium" pitchFamily="2" charset="77"/>
              </a:endParaRPr>
            </a:p>
          </p:txBody>
        </p:sp>
        <p:sp>
          <p:nvSpPr>
            <p:cNvPr id="7" name="TextBox 6">
              <a:hlinkClick r:id="rId10"/>
              <a:extLst>
                <a:ext uri="{FF2B5EF4-FFF2-40B4-BE49-F238E27FC236}">
                  <a16:creationId xmlns:a16="http://schemas.microsoft.com/office/drawing/2014/main" id="{23901F4F-1A43-ADC3-51E3-2A01ACCF97F5}"/>
                </a:ext>
              </a:extLst>
            </p:cNvPr>
            <p:cNvSpPr txBox="1"/>
            <p:nvPr/>
          </p:nvSpPr>
          <p:spPr>
            <a:xfrm>
              <a:off x="2898322" y="4002648"/>
              <a:ext cx="6097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>
                  <a:solidFill>
                    <a:srgbClr val="3680D9"/>
                  </a:solidFill>
                  <a:latin typeface="Montserrat Medium" pitchFamily="2" charset="77"/>
                </a:rPr>
                <a:t>Viscosity North America</a:t>
              </a:r>
              <a:endParaRPr lang="en-GT" u="sng">
                <a:solidFill>
                  <a:srgbClr val="3680D9"/>
                </a:solidFill>
                <a:latin typeface="Montserrat Medium" pitchFamily="2" charset="77"/>
              </a:endParaRPr>
            </a:p>
          </p:txBody>
        </p:sp>
        <p:sp>
          <p:nvSpPr>
            <p:cNvPr id="8" name="TextBox 7">
              <a:hlinkClick r:id="rId11"/>
              <a:extLst>
                <a:ext uri="{FF2B5EF4-FFF2-40B4-BE49-F238E27FC236}">
                  <a16:creationId xmlns:a16="http://schemas.microsoft.com/office/drawing/2014/main" id="{3FF563D9-0E76-6D65-081E-7211E0D82B0C}"/>
                </a:ext>
              </a:extLst>
            </p:cNvPr>
            <p:cNvSpPr txBox="1"/>
            <p:nvPr/>
          </p:nvSpPr>
          <p:spPr>
            <a:xfrm>
              <a:off x="2898322" y="4624019"/>
              <a:ext cx="6097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>
                  <a:solidFill>
                    <a:srgbClr val="3680D9"/>
                  </a:solidFill>
                  <a:latin typeface="Montserrat Medium" pitchFamily="2" charset="77"/>
                </a:rPr>
                <a:t>Viscosity_NA</a:t>
              </a:r>
              <a:endParaRPr lang="en-GT" u="sng">
                <a:solidFill>
                  <a:srgbClr val="3680D9"/>
                </a:solidFill>
                <a:latin typeface="Montserrat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97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and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316DB5-99F7-A94E-A7D2-B0867C9680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5091" y="559033"/>
            <a:ext cx="6501817" cy="496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latin typeface="Montserrat" pitchFamily="2" charset="77"/>
              </a:defRPr>
            </a:lvl1pPr>
          </a:lstStyle>
          <a:p>
            <a:pPr lvl="0"/>
            <a:r>
              <a:rPr lang="en-US"/>
              <a:t>Links and References Title</a:t>
            </a:r>
            <a:endParaRPr lang="en-GT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9019CFA-6230-3180-0B51-F18C7317B1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377387"/>
            <a:ext cx="10515600" cy="449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 links here</a:t>
            </a:r>
          </a:p>
        </p:txBody>
      </p:sp>
    </p:spTree>
    <p:extLst>
      <p:ext uri="{BB962C8B-B14F-4D97-AF65-F5344CB8AC3E}">
        <p14:creationId xmlns:p14="http://schemas.microsoft.com/office/powerpoint/2010/main" val="750346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0E9B-4EE7-DF35-11FE-BD6E67EA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00E9-94CD-70AD-EC9F-D01EECB41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175B-9C8E-3443-4B90-78163CA8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8D95-C254-47E8-87F1-7A2CD08B5B8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E5DC9-E246-B02B-3C34-0BE54166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ED4EB-4D7D-5C29-C54F-497CAE72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8E4-C0A4-4A47-AD79-7C1A3E6C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4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EF4F-2988-BEC4-3EF2-4C460CD6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EB543-A43A-DBFA-9411-58A7A4DFE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7F813-8FCB-AD8D-BC03-3E075D01B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9C7A2-F70B-258E-DE08-7E639DF2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8D95-C254-47E8-87F1-7A2CD08B5B8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2BE41-8A5E-AF01-1DF3-4E86F53A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48DB7-C0A8-85D4-6B5A-2C5914F3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8E4-C0A4-4A47-AD79-7C1A3E6C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86BF9D-3FB4-051B-01FF-EEC530666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707" y="4276058"/>
            <a:ext cx="2519362" cy="3683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latin typeface="Montserrat" pitchFamily="2" charset="77"/>
              </a:defRPr>
            </a:lvl1pPr>
          </a:lstStyle>
          <a:p>
            <a:pPr lvl="0"/>
            <a:r>
              <a:rPr lang="en-GT"/>
              <a:t>Sub-Tittle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859BC-287C-0B58-A9DF-9AC39BEF0A0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0388" y="2673752"/>
            <a:ext cx="7909200" cy="1300709"/>
          </a:xfrm>
          <a:prstGeom prst="rect">
            <a:avLst/>
          </a:prstGeom>
          <a:solidFill>
            <a:srgbClr val="447BBF"/>
          </a:solidFill>
        </p:spPr>
        <p:txBody>
          <a:bodyPr anchor="ctr"/>
          <a:lstStyle>
            <a:lvl1pPr marL="0" indent="0" algn="l">
              <a:buNone/>
              <a:defRPr sz="3000" b="1"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GT"/>
              <a:t>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F792BC-5BB0-9B77-827B-4AE5FE3B6D61}"/>
              </a:ext>
            </a:extLst>
          </p:cNvPr>
          <p:cNvGrpSpPr/>
          <p:nvPr userDrawn="1"/>
        </p:nvGrpSpPr>
        <p:grpSpPr>
          <a:xfrm>
            <a:off x="9046885" y="5052174"/>
            <a:ext cx="183600" cy="757965"/>
            <a:chOff x="585150" y="5075258"/>
            <a:chExt cx="183600" cy="75796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83238A22-E1B1-C9E3-F66F-8D44659C3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8750" y="5366559"/>
              <a:ext cx="180000" cy="180000"/>
            </a:xfrm>
            <a:prstGeom prst="rect">
              <a:avLst/>
            </a:prstGeom>
          </p:spPr>
        </p:pic>
        <p:pic>
          <p:nvPicPr>
            <p:cNvPr id="7" name="Picture 6" descr="A white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42130A8D-E7C3-0A9B-87D1-6BB697E05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8750" y="5075258"/>
              <a:ext cx="180000" cy="18000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7786635-499C-0AB2-36BB-F222D5B433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85150" y="5649623"/>
              <a:ext cx="183600" cy="183600"/>
            </a:xfrm>
            <a:prstGeom prst="rect">
              <a:avLst/>
            </a:prstGeom>
          </p:spPr>
        </p:pic>
      </p:grp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8DFBEF-BFCB-DC90-9C70-938308F83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4626" y="3607261"/>
            <a:ext cx="2519362" cy="368300"/>
          </a:xfrm>
          <a:prstGeom prst="rect">
            <a:avLst/>
          </a:prstGeom>
          <a:solidFill>
            <a:srgbClr val="447BBF"/>
          </a:solidFill>
        </p:spPr>
        <p:txBody>
          <a:bodyPr anchor="ctr"/>
          <a:lstStyle>
            <a:lvl1pPr marL="0" indent="0" algn="ctr">
              <a:buNone/>
              <a:defRPr sz="1800" b="1"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GT"/>
              <a:t>Presenter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0051DEC-BF55-7227-3034-7A5AB41D0B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64626" y="686363"/>
            <a:ext cx="2520000" cy="2520000"/>
          </a:xfrm>
          <a:prstGeom prst="rect">
            <a:avLst/>
          </a:prstGeom>
        </p:spPr>
        <p:txBody>
          <a:bodyPr/>
          <a:lstStyle/>
          <a:p>
            <a:endParaRPr lang="en-G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B8061DF-BF1C-74D3-FE9E-CC6EE0B75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945" y="4276058"/>
            <a:ext cx="2519362" cy="3683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latin typeface="Montserrat" pitchFamily="2" charset="77"/>
              </a:defRPr>
            </a:lvl1pPr>
          </a:lstStyle>
          <a:p>
            <a:pPr lvl="0"/>
            <a:r>
              <a:rPr lang="en-GT"/>
              <a:t>Tittle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29ADB01-D909-264B-FC68-7EFDE9586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046" y="4944855"/>
            <a:ext cx="2283449" cy="98084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1">
                <a:latin typeface="Montserrat" pitchFamily="2" charset="77"/>
              </a:defRPr>
            </a:lvl1pPr>
          </a:lstStyle>
          <a:p>
            <a:pPr lvl="0"/>
            <a:r>
              <a:rPr lang="en-US"/>
              <a:t>T</a:t>
            </a:r>
            <a:r>
              <a:rPr lang="en-GT"/>
              <a:t>witter user</a:t>
            </a:r>
          </a:p>
          <a:p>
            <a:pPr lvl="0"/>
            <a:r>
              <a:rPr lang="en-US"/>
              <a:t>LinkedIn link</a:t>
            </a:r>
          </a:p>
          <a:p>
            <a:pPr lvl="0"/>
            <a:r>
              <a:rPr lang="en-US"/>
              <a:t>email</a:t>
            </a:r>
            <a:endParaRPr lang="en-G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C4A21-564C-16B1-8CCE-93FD7CB0F25A}"/>
              </a:ext>
            </a:extLst>
          </p:cNvPr>
          <p:cNvSpPr txBox="1"/>
          <p:nvPr userDrawn="1"/>
        </p:nvSpPr>
        <p:spPr>
          <a:xfrm>
            <a:off x="405114" y="4826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T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8046B028-F055-1A32-0E59-C953531BB5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374" y="1572055"/>
            <a:ext cx="3314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21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 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C2AEB8-6177-4B2C-50D7-D2BB00C39704}"/>
              </a:ext>
            </a:extLst>
          </p:cNvPr>
          <p:cNvSpPr txBox="1"/>
          <p:nvPr userDrawn="1"/>
        </p:nvSpPr>
        <p:spPr>
          <a:xfrm>
            <a:off x="203737" y="360183"/>
            <a:ext cx="2610010" cy="553998"/>
          </a:xfrm>
          <a:prstGeom prst="rect">
            <a:avLst/>
          </a:prstGeom>
          <a:solidFill>
            <a:srgbClr val="447BBF"/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T" sz="3000" b="1">
                <a:solidFill>
                  <a:schemeClr val="bg1"/>
                </a:solidFill>
                <a:latin typeface="Montserrat" pitchFamily="2" charset="77"/>
              </a:rPr>
              <a:t>Charles Kim</a:t>
            </a:r>
            <a:endParaRPr lang="en-GT"/>
          </a:p>
        </p:txBody>
      </p:sp>
      <p:pic>
        <p:nvPicPr>
          <p:cNvPr id="2" name="Picture 2" descr="Agenda | RMOUG Training Days 2019">
            <a:extLst>
              <a:ext uri="{FF2B5EF4-FFF2-40B4-BE49-F238E27FC236}">
                <a16:creationId xmlns:a16="http://schemas.microsoft.com/office/drawing/2014/main" id="{D27E59E0-1030-41BB-82B4-31F3A46834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r="20478"/>
          <a:stretch/>
        </p:blipFill>
        <p:spPr bwMode="auto">
          <a:xfrm>
            <a:off x="2934904" y="374181"/>
            <a:ext cx="49799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54271-7847-964E-9356-D0D9C7866378}"/>
              </a:ext>
            </a:extLst>
          </p:cNvPr>
          <p:cNvSpPr txBox="1"/>
          <p:nvPr userDrawn="1"/>
        </p:nvSpPr>
        <p:spPr>
          <a:xfrm>
            <a:off x="3382994" y="459515"/>
            <a:ext cx="2876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none" strike="noStrike" dirty="0">
                <a:solidFill>
                  <a:schemeClr val="bg1"/>
                </a:solidFill>
                <a:effectLst/>
                <a:latin typeface="Montserrat SemiBold" pitchFamily="2" charset="77"/>
              </a:rPr>
              <a:t>Oracle ACE Director​</a:t>
            </a:r>
            <a:endParaRPr lang="en-GT" b="1">
              <a:solidFill>
                <a:schemeClr val="bg1"/>
              </a:solidFill>
              <a:latin typeface="Montserrat SemiBold" pitchFamily="2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EFAEA9-305E-2A73-FDCD-8DAF888D9363}"/>
              </a:ext>
            </a:extLst>
          </p:cNvPr>
          <p:cNvGrpSpPr/>
          <p:nvPr userDrawn="1"/>
        </p:nvGrpSpPr>
        <p:grpSpPr>
          <a:xfrm>
            <a:off x="330013" y="1217294"/>
            <a:ext cx="11538887" cy="4335012"/>
            <a:chOff x="202688" y="1217294"/>
            <a:chExt cx="11538887" cy="43350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9CEC42-4DEF-0436-6A38-DB24AA25717D}"/>
                </a:ext>
              </a:extLst>
            </p:cNvPr>
            <p:cNvGrpSpPr/>
            <p:nvPr userDrawn="1"/>
          </p:nvGrpSpPr>
          <p:grpSpPr>
            <a:xfrm>
              <a:off x="8469461" y="1217294"/>
              <a:ext cx="3272114" cy="4335012"/>
              <a:chOff x="7517549" y="391699"/>
              <a:chExt cx="4398782" cy="5827660"/>
            </a:xfrm>
          </p:grpSpPr>
          <p:pic>
            <p:nvPicPr>
              <p:cNvPr id="5" name="Picture 4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8E563986-B0A1-2B34-44D9-B7B61C140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7549" y="391699"/>
                <a:ext cx="1575829" cy="2075688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7668C701-41C5-AEA9-4397-3808BE33A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5480" y="391699"/>
                <a:ext cx="1576976" cy="2077200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website&#10;&#10;Description automatically generated">
                <a:extLst>
                  <a:ext uri="{FF2B5EF4-FFF2-40B4-BE49-F238E27FC236}">
                    <a16:creationId xmlns:a16="http://schemas.microsoft.com/office/drawing/2014/main" id="{9FE368BC-9E76-A634-23F3-D6322015B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2129" y="2315151"/>
                <a:ext cx="1466667" cy="1980000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text, electronics, display, screenshot&#10;&#10;Description automatically generated">
                <a:extLst>
                  <a:ext uri="{FF2B5EF4-FFF2-40B4-BE49-F238E27FC236}">
                    <a16:creationId xmlns:a16="http://schemas.microsoft.com/office/drawing/2014/main" id="{E99B5147-21E2-A152-A2F2-8E3D35016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6096" y="439543"/>
                <a:ext cx="1466667" cy="1980000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text, screenshot, electronics, display&#10;&#10;Description automatically generated">
                <a:extLst>
                  <a:ext uri="{FF2B5EF4-FFF2-40B4-BE49-F238E27FC236}">
                    <a16:creationId xmlns:a16="http://schemas.microsoft.com/office/drawing/2014/main" id="{4BEC3F23-5516-A5BA-750C-40E457DD3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6096" y="2315151"/>
                <a:ext cx="1466667" cy="1979999"/>
              </a:xfrm>
              <a:prstGeom prst="rect">
                <a:avLst/>
              </a:prstGeom>
            </p:spPr>
          </p:pic>
          <p:pic>
            <p:nvPicPr>
              <p:cNvPr id="12" name="Picture 11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A3B06C8F-7E19-F363-854C-672ABE56A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95897" y="2315151"/>
                <a:ext cx="1466667" cy="1980000"/>
              </a:xfrm>
              <a:prstGeom prst="rect">
                <a:avLst/>
              </a:prstGeom>
            </p:spPr>
          </p:pic>
          <p:pic>
            <p:nvPicPr>
              <p:cNvPr id="13" name="Picture 1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11D9220B-3DC4-6B73-5DF2-A93B11E5F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7463" y="4190759"/>
                <a:ext cx="1466667" cy="1980000"/>
              </a:xfrm>
              <a:prstGeom prst="rect">
                <a:avLst/>
              </a:prstGeom>
            </p:spPr>
          </p:pic>
          <p:pic>
            <p:nvPicPr>
              <p:cNvPr id="14" name="Picture 13" descr="Graphical user interface, application, website&#10;&#10;Description automatically generated">
                <a:extLst>
                  <a:ext uri="{FF2B5EF4-FFF2-40B4-BE49-F238E27FC236}">
                    <a16:creationId xmlns:a16="http://schemas.microsoft.com/office/drawing/2014/main" id="{9AA8C96D-F315-058A-98CF-DC0E704F8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39354" y="4142159"/>
                <a:ext cx="1576977" cy="2077200"/>
              </a:xfrm>
              <a:prstGeom prst="rect">
                <a:avLst/>
              </a:prstGeom>
            </p:spPr>
          </p:pic>
          <p:pic>
            <p:nvPicPr>
              <p:cNvPr id="15" name="Picture 1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2A048662-7172-68B8-5251-6A18C94DF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76095" y="4190759"/>
                <a:ext cx="1466667" cy="198000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B1CC2E-CE33-06DE-CD0A-39CB2BFD1556}"/>
                </a:ext>
              </a:extLst>
            </p:cNvPr>
            <p:cNvSpPr txBox="1"/>
            <p:nvPr userDrawn="1"/>
          </p:nvSpPr>
          <p:spPr>
            <a:xfrm>
              <a:off x="202688" y="1261494"/>
              <a:ext cx="8843979" cy="424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ACE Director​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Founder and CEO of Viscosity​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Expertise: Mission Critical Databases, ​</a:t>
              </a:r>
              <a:b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</a:b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RAC, Data Guard, ASM, RMAN, </a:t>
              </a:r>
              <a:r>
                <a:rPr lang="en-US" sz="1600" b="0" i="0" u="none" strike="noStrike" dirty="0" err="1">
                  <a:solidFill>
                    <a:schemeClr val="bg1"/>
                  </a:solidFill>
                  <a:effectLst/>
                  <a:latin typeface="Montserrat" pitchFamily="2" charset="77"/>
                </a:rPr>
                <a:t>Shareplex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/</a:t>
              </a:r>
              <a:r>
                <a:rPr lang="en-US" sz="1600" b="0" i="0" u="none" strike="noStrike" dirty="0" err="1">
                  <a:solidFill>
                    <a:schemeClr val="bg1"/>
                  </a:solidFill>
                  <a:effectLst/>
                  <a:latin typeface="Montserrat" pitchFamily="2" charset="77"/>
                </a:rPr>
                <a:t>GoldenGate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Specialize in “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Complex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 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Data Replication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 &amp; 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Integration”</a:t>
              </a:r>
              <a:r>
                <a:rPr lang="en-US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 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with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 </a:t>
              </a:r>
              <a:r>
                <a:rPr lang="en-US" sz="1600" b="1" i="0" u="none" strike="noStrike" dirty="0" err="1">
                  <a:solidFill>
                    <a:schemeClr val="bg1"/>
                  </a:solidFill>
                  <a:effectLst/>
                  <a:latin typeface="Montserrat" pitchFamily="2" charset="77"/>
                </a:rPr>
                <a:t>Shareplex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 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&amp; </a:t>
              </a:r>
              <a:r>
                <a:rPr lang="en-US" sz="1600" b="1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GG</a:t>
              </a: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​</a:t>
              </a:r>
              <a:endParaRPr lang="en-US" sz="1600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Management Cloud Certified​</a:t>
              </a:r>
            </a:p>
            <a:p>
              <a:pPr algn="l" rtl="0" fontAlgn="base">
                <a:lnSpc>
                  <a:spcPct val="150000"/>
                </a:lnSpc>
              </a:pPr>
              <a:endParaRPr lang="en-US" sz="1600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Exadata Certified Implementation Specialist​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Certified RAC Expert​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Oracle Linux Certified Expert​</a:t>
              </a:r>
            </a:p>
            <a:p>
              <a:pPr marL="285750" indent="-285750" algn="l" rtl="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u="none" strike="noStrike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Former President of the Oracle Cloud SIG for several years</a:t>
              </a:r>
              <a:endParaRPr lang="en-GT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A0E345-995E-EB2C-E015-D47C5693D97B}"/>
              </a:ext>
            </a:extLst>
          </p:cNvPr>
          <p:cNvGrpSpPr/>
          <p:nvPr userDrawn="1"/>
        </p:nvGrpSpPr>
        <p:grpSpPr>
          <a:xfrm>
            <a:off x="964736" y="5722021"/>
            <a:ext cx="10262528" cy="420358"/>
            <a:chOff x="994507" y="5675721"/>
            <a:chExt cx="10262528" cy="420358"/>
          </a:xfrm>
        </p:grpSpPr>
        <p:pic>
          <p:nvPicPr>
            <p:cNvPr id="19" name="Picture 12" descr="Unified Data and Analytics Platform | Incorta">
              <a:extLst>
                <a:ext uri="{FF2B5EF4-FFF2-40B4-BE49-F238E27FC236}">
                  <a16:creationId xmlns:a16="http://schemas.microsoft.com/office/drawing/2014/main" id="{9E1FD818-91BB-F9CF-4093-FF0AD16DD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354" y="5675755"/>
              <a:ext cx="383858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Partners — Symbiosys IT">
              <a:extLst>
                <a:ext uri="{FF2B5EF4-FFF2-40B4-BE49-F238E27FC236}">
                  <a16:creationId xmlns:a16="http://schemas.microsoft.com/office/drawing/2014/main" id="{218F8771-1C7F-C8E4-1830-2BE1C44FF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014" y="5685312"/>
              <a:ext cx="1050864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Microsoft Gold Partners - Everything You Need To Know | IT MANIACS">
              <a:extLst>
                <a:ext uri="{FF2B5EF4-FFF2-40B4-BE49-F238E27FC236}">
                  <a16:creationId xmlns:a16="http://schemas.microsoft.com/office/drawing/2014/main" id="{60D08A5E-09D9-AB9D-8747-AD3F05AFE1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7" t="23687" r="16700" b="29457"/>
            <a:stretch/>
          </p:blipFill>
          <p:spPr bwMode="auto">
            <a:xfrm>
              <a:off x="4214511" y="5675721"/>
              <a:ext cx="1462210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oracle-platinum-partner | ArganoKeste">
              <a:extLst>
                <a:ext uri="{FF2B5EF4-FFF2-40B4-BE49-F238E27FC236}">
                  <a16:creationId xmlns:a16="http://schemas.microsoft.com/office/drawing/2014/main" id="{05AB762E-F381-DC22-6C0F-CE909414F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07" y="5685312"/>
              <a:ext cx="1625874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3561BD58-7548-6CBB-F907-88BCC164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626" y="5675721"/>
              <a:ext cx="515741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19D661A3-13F6-88B8-4B32-FFBEBF28B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558" y="5675721"/>
              <a:ext cx="281766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>
              <a:extLst>
                <a:ext uri="{FF2B5EF4-FFF2-40B4-BE49-F238E27FC236}">
                  <a16:creationId xmlns:a16="http://schemas.microsoft.com/office/drawing/2014/main" id="{297FD4B5-DBE5-2F4B-A759-01ED98A74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3515" y="5675721"/>
              <a:ext cx="1003520" cy="41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17B0A6-7ED3-6D86-14F1-01EBC9C28345}"/>
                </a:ext>
              </a:extLst>
            </p:cNvPr>
            <p:cNvGrpSpPr/>
            <p:nvPr/>
          </p:nvGrpSpPr>
          <p:grpSpPr>
            <a:xfrm>
              <a:off x="6607345" y="5675721"/>
              <a:ext cx="2023090" cy="410400"/>
              <a:chOff x="6509664" y="5686196"/>
              <a:chExt cx="2023090" cy="410400"/>
            </a:xfrm>
          </p:grpSpPr>
          <p:pic>
            <p:nvPicPr>
              <p:cNvPr id="27" name="Picture 2" descr="vmware-vexpert-logo - Steve Tilkens">
                <a:extLst>
                  <a:ext uri="{FF2B5EF4-FFF2-40B4-BE49-F238E27FC236}">
                    <a16:creationId xmlns:a16="http://schemas.microsoft.com/office/drawing/2014/main" id="{212D58E2-5A49-E4E6-1DC5-64E8FD3D5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14" t="36817" r="1488" b="34499"/>
              <a:stretch/>
            </p:blipFill>
            <p:spPr bwMode="auto">
              <a:xfrm>
                <a:off x="7665180" y="5686196"/>
                <a:ext cx="867574" cy="410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mware-vexpert-logo - Steve Tilkens">
                <a:extLst>
                  <a:ext uri="{FF2B5EF4-FFF2-40B4-BE49-F238E27FC236}">
                    <a16:creationId xmlns:a16="http://schemas.microsoft.com/office/drawing/2014/main" id="{02AA41ED-19C8-BCE8-DE50-725FCDF549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817" r="45521" b="34499"/>
              <a:stretch/>
            </p:blipFill>
            <p:spPr bwMode="auto">
              <a:xfrm>
                <a:off x="6509664" y="5686196"/>
                <a:ext cx="1169955" cy="410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4172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6447-7E8D-2818-1FE9-2DF570B701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65126"/>
            <a:ext cx="10515600" cy="1070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  <a:endParaRPr lang="en-G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25D9B-EFD5-42E7-4296-64D8656406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678329"/>
            <a:ext cx="10515600" cy="449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Topic 1</a:t>
            </a:r>
          </a:p>
          <a:p>
            <a:pPr lvl="1"/>
            <a:r>
              <a:rPr lang="en-US"/>
              <a:t>Extra info</a:t>
            </a:r>
          </a:p>
          <a:p>
            <a:r>
              <a:rPr lang="en-US"/>
              <a:t>Topic 2</a:t>
            </a:r>
          </a:p>
          <a:p>
            <a:pPr lvl="1"/>
            <a:r>
              <a:rPr lang="en-US"/>
              <a:t>Extra info</a:t>
            </a:r>
          </a:p>
          <a:p>
            <a:r>
              <a:rPr lang="en-US"/>
              <a:t>Topic 3</a:t>
            </a:r>
          </a:p>
          <a:p>
            <a:pPr lvl="1"/>
            <a:r>
              <a:rPr lang="en-US"/>
              <a:t>Extra info </a:t>
            </a:r>
          </a:p>
          <a:p>
            <a:r>
              <a:rPr lang="en-US"/>
              <a:t>Topic 4</a:t>
            </a:r>
          </a:p>
          <a:p>
            <a:pPr lvl="1"/>
            <a:r>
              <a:rPr lang="en-US"/>
              <a:t>Extra info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25B2-68D1-9FAB-0A1D-6B264960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A69D2-40C7-6A73-AB65-32EA448A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55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6447-7E8D-2818-1FE9-2DF570B70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6"/>
            <a:ext cx="10515600" cy="1070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25D9B-EFD5-42E7-4296-64D865640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678329"/>
            <a:ext cx="10515600" cy="449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58812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E5C5-E8AD-B897-83B2-25F2687B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883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80AF56-7773-5941-F508-C98A31DA5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13800" y="1678329"/>
            <a:ext cx="5040000" cy="4500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7ED1759-F23E-15E3-D08E-1187E6065B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678329"/>
            <a:ext cx="5040000" cy="4500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ontserrat" pitchFamily="2" charset="77"/>
              </a:defRPr>
            </a:lvl1pPr>
            <a:lvl2pPr>
              <a:defRPr sz="2000">
                <a:latin typeface="Montserrat" pitchFamily="2" charset="77"/>
              </a:defRPr>
            </a:lvl2pPr>
            <a:lvl3pPr>
              <a:defRPr sz="1800">
                <a:latin typeface="Montserrat" pitchFamily="2" charset="77"/>
              </a:defRPr>
            </a:lvl3pPr>
            <a:lvl4pPr>
              <a:defRPr sz="16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T"/>
          </a:p>
        </p:txBody>
      </p:sp>
    </p:spTree>
    <p:extLst>
      <p:ext uri="{BB962C8B-B14F-4D97-AF65-F5344CB8AC3E}">
        <p14:creationId xmlns:p14="http://schemas.microsoft.com/office/powerpoint/2010/main" val="263950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5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3" r:id="rId5"/>
    <p:sldLayoutId id="2147483686" r:id="rId6"/>
    <p:sldLayoutId id="2147483651" r:id="rId7"/>
    <p:sldLayoutId id="2147483668" r:id="rId8"/>
    <p:sldLayoutId id="2147483683" r:id="rId9"/>
    <p:sldLayoutId id="2147483682" r:id="rId10"/>
    <p:sldLayoutId id="2147483684" r:id="rId11"/>
    <p:sldLayoutId id="2147483654" r:id="rId12"/>
    <p:sldLayoutId id="2147483655" r:id="rId13"/>
    <p:sldLayoutId id="2147483656" r:id="rId14"/>
    <p:sldLayoutId id="2147483657" r:id="rId15"/>
    <p:sldLayoutId id="2147483677" r:id="rId16"/>
    <p:sldLayoutId id="2147483679" r:id="rId17"/>
    <p:sldLayoutId id="2147483680" r:id="rId18"/>
    <p:sldLayoutId id="2147483681" r:id="rId19"/>
    <p:sldLayoutId id="2147483669" r:id="rId20"/>
    <p:sldLayoutId id="2147483670" r:id="rId21"/>
    <p:sldLayoutId id="2147483674" r:id="rId22"/>
    <p:sldLayoutId id="2147483675" r:id="rId23"/>
    <p:sldLayoutId id="2147483671" r:id="rId24"/>
    <p:sldLayoutId id="2147483672" r:id="rId25"/>
    <p:sldLayoutId id="2147483662" r:id="rId26"/>
    <p:sldLayoutId id="2147483666" r:id="rId27"/>
    <p:sldLayoutId id="2147483664" r:id="rId28"/>
    <p:sldLayoutId id="2147483665" r:id="rId29"/>
    <p:sldLayoutId id="2147483676" r:id="rId30"/>
    <p:sldLayoutId id="2147483685" r:id="rId31"/>
    <p:sldLayoutId id="2147483667" r:id="rId32"/>
    <p:sldLayoutId id="2147483678" r:id="rId33"/>
    <p:sldLayoutId id="2147483687" r:id="rId34"/>
    <p:sldLayoutId id="2147483688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owell.Izaguirre@viscosityna.com" TargetMode="External"/><Relationship Id="rId2" Type="http://schemas.openxmlformats.org/officeDocument/2006/relationships/hyperlink" Target="http://www.stormrage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0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6F9AE-DA59-88AF-30A3-C9985419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56F1-0C84-8091-00F3-2B9C1C5B8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Better Coding Practices: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D2511-C15E-7FCB-1E7D-436702FC4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52728"/>
            <a:ext cx="10802112" cy="492423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Relevant recent comment on every deployed procedure or 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Every table should be fully qualified as </a:t>
            </a:r>
            <a:r>
              <a:rPr lang="en-US" sz="1600" dirty="0" err="1"/>
              <a:t>SchemaName.TableName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Every table should have an alias with Table AS </a:t>
            </a:r>
            <a:r>
              <a:rPr lang="en-US" sz="1600" dirty="0" err="1"/>
              <a:t>AliasName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Every column should have </a:t>
            </a:r>
            <a:r>
              <a:rPr lang="en-US" sz="1600" dirty="0" err="1"/>
              <a:t>alias.columnname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Handles temp tables proactively, and in both try and catch due to connection pooling issues from java drivers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Try-Catch is being used as a best practice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Procedure Parameters example in the comments is populated with relevant data for better  dev testing and error reporting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 </a:t>
            </a:r>
            <a:r>
              <a:rPr lang="en-US" sz="1600" dirty="0" err="1"/>
              <a:t>nvarchars</a:t>
            </a:r>
            <a:r>
              <a:rPr lang="en-US" sz="1600" dirty="0"/>
              <a:t> if not relevant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avoid SELECT *(Enumerate columns, avoid unneeded)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parallelism breakers: scalar and </a:t>
            </a:r>
            <a:r>
              <a:rPr lang="en-US" sz="1600" dirty="0" err="1"/>
              <a:t>MSTVFs,TOP,rCTE,anything</a:t>
            </a:r>
            <a:r>
              <a:rPr lang="en-US" sz="1600" dirty="0"/>
              <a:t> in sys schema or </a:t>
            </a:r>
            <a:r>
              <a:rPr lang="en-US" sz="1600" dirty="0" err="1"/>
              <a:t>functions,CLR,Sequence,Aggregates,row_number</a:t>
            </a:r>
            <a:r>
              <a:rPr lang="en-US" sz="1600" dirty="0"/>
              <a:t>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41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39A0D-7D21-144A-5D7C-428AF4DE037E}"/>
              </a:ext>
            </a:extLst>
          </p:cNvPr>
          <p:cNvSpPr txBox="1"/>
          <p:nvPr/>
        </p:nvSpPr>
        <p:spPr>
          <a:xfrm>
            <a:off x="2299855" y="406400"/>
            <a:ext cx="6668654" cy="215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1E5D5E-1350-24BF-70B6-5CD87E333A74}"/>
              </a:ext>
            </a:extLst>
          </p:cNvPr>
          <p:cNvSpPr txBox="1">
            <a:spLocks/>
          </p:cNvSpPr>
          <p:nvPr/>
        </p:nvSpPr>
        <p:spPr>
          <a:xfrm>
            <a:off x="193964" y="277865"/>
            <a:ext cx="11905672" cy="819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" panose="00000500000000000000" pitchFamily="2" charset="0"/>
              </a:rPr>
              <a:t>Tiny Fraction of our SQL Server Health Check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8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22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46E2-443B-2F65-1AA6-13F23613C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4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C0E1-8DF9-3C3A-5475-4C4ECFBF8369}"/>
              </a:ext>
            </a:extLst>
          </p:cNvPr>
          <p:cNvSpPr txBox="1">
            <a:spLocks/>
          </p:cNvSpPr>
          <p:nvPr/>
        </p:nvSpPr>
        <p:spPr>
          <a:xfrm>
            <a:off x="193964" y="277865"/>
            <a:ext cx="11905672" cy="819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" panose="00000500000000000000" pitchFamily="2" charset="0"/>
              </a:rPr>
              <a:t>Thank You!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5223F4-2453-28B7-75BE-24EA38AD56F5}"/>
              </a:ext>
            </a:extLst>
          </p:cNvPr>
          <p:cNvSpPr txBox="1">
            <a:spLocks/>
          </p:cNvSpPr>
          <p:nvPr/>
        </p:nvSpPr>
        <p:spPr>
          <a:xfrm>
            <a:off x="143164" y="5685756"/>
            <a:ext cx="11905672" cy="819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" panose="00000500000000000000" pitchFamily="2" charset="0"/>
              </a:rPr>
              <a:t>Lowell.Izaguirre@ViscosityNA.com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8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DB4B46-EBD3-5F69-BDC4-BA91FDE3D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388" y="4276057"/>
            <a:ext cx="6669769" cy="1629681"/>
          </a:xfrm>
        </p:spPr>
        <p:txBody>
          <a:bodyPr anchor="t"/>
          <a:lstStyle/>
          <a:p>
            <a:r>
              <a:rPr lang="en-US" dirty="0">
                <a:latin typeface="Montserrat Medium" pitchFamily="2" charset="77"/>
              </a:rPr>
              <a:t>Download slides and code at </a:t>
            </a:r>
            <a:r>
              <a:rPr lang="en-US" dirty="0">
                <a:latin typeface="Montserrat Medium" pitchFamily="2" charset="77"/>
                <a:hlinkClick r:id="rId2"/>
              </a:rPr>
              <a:t>www.stormrage.com/</a:t>
            </a:r>
            <a:r>
              <a:rPr lang="en-US" dirty="0">
                <a:latin typeface="Montserrat Medium" pitchFamily="2" charset="77"/>
              </a:rPr>
              <a:t>topqueries</a:t>
            </a:r>
          </a:p>
          <a:p>
            <a:endParaRPr lang="en-GT" dirty="0">
              <a:solidFill>
                <a:schemeClr val="bg1"/>
              </a:solidFill>
              <a:latin typeface="Montserrat Medium" pitchFamily="2" charset="77"/>
            </a:endParaRPr>
          </a:p>
          <a:p>
            <a:endParaRPr lang="en-G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DF2DF-5410-D5A1-37A3-10FE3B6C0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379E9B"/>
          </a:solidFill>
        </p:spPr>
        <p:txBody>
          <a:bodyPr/>
          <a:lstStyle/>
          <a:p>
            <a:r>
              <a:rPr lang="en-US" dirty="0"/>
              <a:t>SQL Server: </a:t>
            </a:r>
          </a:p>
          <a:p>
            <a:r>
              <a:rPr lang="en-US" dirty="0"/>
              <a:t>The Top Queries you should run for EVERY problem or outage</a:t>
            </a:r>
            <a:endParaRPr lang="en-G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FE163-D847-2072-C281-C68121C6A1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377588"/>
          </a:solidFill>
        </p:spPr>
        <p:txBody>
          <a:bodyPr/>
          <a:lstStyle/>
          <a:p>
            <a:r>
              <a:rPr lang="en-US" dirty="0"/>
              <a:t>Lowell Izaguirre</a:t>
            </a:r>
            <a:endParaRPr lang="en-G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3B9958-B07E-6E45-EA12-F4C37FBF84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1556" y="4276058"/>
            <a:ext cx="2625502" cy="3683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itchFamily="2" charset="77"/>
              </a:rPr>
              <a:t>Senior Principal Consultant</a:t>
            </a:r>
          </a:p>
          <a:p>
            <a:pPr algn="ctr"/>
            <a:r>
              <a:rPr lang="en-US" dirty="0"/>
              <a:t>Viscosity North America</a:t>
            </a:r>
            <a:endParaRPr lang="en-GT" sz="14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EE5F7-8956-CC1A-BCF3-6086393578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07046" y="4944854"/>
            <a:ext cx="2283449" cy="1629682"/>
          </a:xfrm>
        </p:spPr>
        <p:txBody>
          <a:bodyPr/>
          <a:lstStyle/>
          <a:p>
            <a:r>
              <a:rPr lang="en-GT" b="0" dirty="0"/>
              <a:t>@</a:t>
            </a:r>
            <a:r>
              <a:rPr lang="en-US" b="0" dirty="0" err="1"/>
              <a:t>viscosityna</a:t>
            </a:r>
            <a:endParaRPr lang="en-GT" b="0" dirty="0"/>
          </a:p>
          <a:p>
            <a:r>
              <a:rPr lang="en-US" sz="1200" b="0" dirty="0">
                <a:solidFill>
                  <a:schemeClr val="bg1"/>
                </a:solidFill>
                <a:latin typeface="Montserrat" pitchFamily="2" charset="77"/>
              </a:rPr>
              <a:t>linkedin.com/in/</a:t>
            </a:r>
            <a:r>
              <a:rPr lang="en-US" sz="1200" b="0" dirty="0" err="1">
                <a:solidFill>
                  <a:schemeClr val="bg1"/>
                </a:solidFill>
                <a:latin typeface="Montserrat" pitchFamily="2" charset="77"/>
              </a:rPr>
              <a:t>lowellizaguirre</a:t>
            </a:r>
            <a:r>
              <a:rPr lang="en-US" sz="1200" b="0" dirty="0">
                <a:solidFill>
                  <a:schemeClr val="bg1"/>
                </a:solidFill>
                <a:latin typeface="Montserrat" pitchFamily="2" charset="77"/>
              </a:rPr>
              <a:t>/</a:t>
            </a:r>
          </a:p>
          <a:p>
            <a:r>
              <a:rPr lang="en-US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Lowell.Izaguirre</a:t>
            </a:r>
            <a:r>
              <a:rPr lang="en-US" sz="1200" b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@viscosityna.com</a:t>
            </a:r>
            <a:endParaRPr lang="en-GT" b="0" dirty="0"/>
          </a:p>
          <a:p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FEB9923-77AB-F629-315F-0C8E308132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6049" r="6049"/>
          <a:stretch/>
        </p:blipFill>
        <p:spPr/>
      </p:pic>
    </p:spTree>
    <p:extLst>
      <p:ext uri="{BB962C8B-B14F-4D97-AF65-F5344CB8AC3E}">
        <p14:creationId xmlns:p14="http://schemas.microsoft.com/office/powerpoint/2010/main" val="151507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D8C288-98A8-EF63-5A95-03B6B69C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4" y="277865"/>
            <a:ext cx="11905672" cy="8194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000" dirty="0">
                <a:latin typeface="Montserrat" panose="00000500000000000000" pitchFamily="2" charset="0"/>
              </a:rPr>
              <a:t>Agenda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120D7BD-271E-BA49-95D4-AF9A401C8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872" y="1097280"/>
            <a:ext cx="9701784" cy="51755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As An Experienced SQL Server DBA, you'll begin to notice that the most common issues you focus on end up falling into a handful of logical categories.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I have assembled a collection of very data-dense SQL Server scripts that will help you focus and identify the issues in these categories, to provide a fast,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complete picture of what is going on, and the direction to take to fix the issues.</a:t>
            </a:r>
          </a:p>
          <a:p>
            <a:pPr algn="l">
              <a:buNone/>
            </a:pP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rPr>
              <a:t>"The Right Now Emergency Bucket" 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queries that help you see exactly what is going on quickly, so you can focus on the resolution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rPr>
              <a:t>"The Performance is Slow Bucket" 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queries that help you find bad statistics, missing indexes and poor procedure/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sql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 statement performance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rPr>
              <a:t>"The Stuff is Not Working as Expected Bucket" </a:t>
            </a:r>
          </a:p>
          <a:p>
            <a:pPr algn="l"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queries that find errors, job problems, SSRS reports and subscription  failures, login or permissions issues, and application errors.</a:t>
            </a:r>
          </a:p>
        </p:txBody>
      </p:sp>
    </p:spTree>
    <p:extLst>
      <p:ext uri="{BB962C8B-B14F-4D97-AF65-F5344CB8AC3E}">
        <p14:creationId xmlns:p14="http://schemas.microsoft.com/office/powerpoint/2010/main" val="230749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EFCB-C157-0C1F-54BE-B039EA7EE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Very Few Slides, Heavy Demo and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1CD7F-EFF4-CA5C-0109-B27D218BD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Wide open for questions as we go.</a:t>
            </a:r>
          </a:p>
          <a:p>
            <a:r>
              <a:rPr lang="en-US" dirty="0"/>
              <a:t>I get nervous, and tend to go too fast. Help me slow down.</a:t>
            </a:r>
          </a:p>
          <a:p>
            <a:r>
              <a:rPr lang="en-US" dirty="0"/>
              <a:t>Don’t panic how quick my Snippets allow me to get code instantly.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4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E099-1CC5-521F-C6D0-288B28BE4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"The Right Now Emergency Bucket"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4714A-3060-8DBA-69A6-8F2A1A330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52728"/>
            <a:ext cx="10802112" cy="4924235"/>
          </a:xfrm>
        </p:spPr>
        <p:txBody>
          <a:bodyPr>
            <a:normAutofit/>
          </a:bodyPr>
          <a:lstStyle/>
          <a:p>
            <a:r>
              <a:rPr lang="en-US" sz="1600" b="1" dirty="0" err="1"/>
              <a:t>Whoisactive</a:t>
            </a:r>
            <a:r>
              <a:rPr lang="en-US" sz="1600" b="1" dirty="0"/>
              <a:t> with enhancements</a:t>
            </a:r>
          </a:p>
          <a:p>
            <a:pPr lvl="1"/>
            <a:r>
              <a:rPr lang="en-US" sz="1200" b="1" dirty="0"/>
              <a:t>Looking for long running  transactions, high resources of </a:t>
            </a:r>
            <a:r>
              <a:rPr lang="en-US" sz="1200" b="1" dirty="0" err="1"/>
              <a:t>cpu</a:t>
            </a:r>
            <a:r>
              <a:rPr lang="en-US" sz="1200" b="1" dirty="0"/>
              <a:t>/memory/</a:t>
            </a:r>
            <a:r>
              <a:rPr lang="en-US" sz="1200" b="1" dirty="0" err="1"/>
              <a:t>tempdb</a:t>
            </a:r>
            <a:r>
              <a:rPr lang="en-US" sz="1200" b="1" dirty="0"/>
              <a:t>/reads/writes</a:t>
            </a:r>
          </a:p>
          <a:p>
            <a:r>
              <a:rPr lang="en-US" sz="1600" b="1" dirty="0"/>
              <a:t>Bad Statistics</a:t>
            </a:r>
          </a:p>
          <a:p>
            <a:pPr lvl="1"/>
            <a:r>
              <a:rPr lang="en-US" sz="1200" b="1" dirty="0"/>
              <a:t>Stats not updated that really might deserve an update anyway</a:t>
            </a:r>
          </a:p>
          <a:p>
            <a:r>
              <a:rPr lang="en-US" sz="1600" b="1" dirty="0"/>
              <a:t>Space</a:t>
            </a:r>
          </a:p>
          <a:p>
            <a:pPr lvl="1"/>
            <a:r>
              <a:rPr lang="en-US" sz="1200" b="1" dirty="0"/>
              <a:t>Checking </a:t>
            </a:r>
            <a:r>
              <a:rPr lang="en-US" sz="1200" b="1" dirty="0" err="1"/>
              <a:t>log_reuse_wait_desc</a:t>
            </a:r>
            <a:r>
              <a:rPr lang="en-US" sz="1200" b="1" dirty="0"/>
              <a:t>, disk space, mountpoints, </a:t>
            </a:r>
            <a:r>
              <a:rPr lang="en-US" sz="1200" b="1" dirty="0" err="1"/>
              <a:t>freespace</a:t>
            </a:r>
            <a:r>
              <a:rPr lang="en-US" sz="1200" b="1" dirty="0"/>
              <a:t> within </a:t>
            </a:r>
            <a:r>
              <a:rPr lang="en-US" sz="1200" b="1" dirty="0" err="1"/>
              <a:t>dbs</a:t>
            </a:r>
            <a:r>
              <a:rPr lang="en-US" sz="1200" b="1" dirty="0"/>
              <a:t> and more</a:t>
            </a:r>
          </a:p>
          <a:p>
            <a:r>
              <a:rPr lang="en-US" sz="1600" b="1" dirty="0"/>
              <a:t>Check if any log backup is running + duration</a:t>
            </a:r>
          </a:p>
          <a:p>
            <a:r>
              <a:rPr lang="en-US" sz="1600" b="1" dirty="0"/>
              <a:t>AAG health</a:t>
            </a:r>
          </a:p>
          <a:p>
            <a:pPr lvl="1"/>
            <a:r>
              <a:rPr lang="en-US" sz="1200" b="1" dirty="0"/>
              <a:t>Any issues with lagging?</a:t>
            </a:r>
          </a:p>
          <a:p>
            <a:r>
              <a:rPr lang="en-US" sz="1600" b="1" dirty="0"/>
              <a:t>Blocking</a:t>
            </a:r>
          </a:p>
          <a:p>
            <a:pPr lvl="1"/>
            <a:r>
              <a:rPr lang="en-US" sz="1200" b="1" dirty="0"/>
              <a:t>Hopefully it is short term or intermittent</a:t>
            </a:r>
          </a:p>
          <a:p>
            <a:r>
              <a:rPr lang="en-US" sz="1600" b="1" dirty="0"/>
              <a:t>Locking</a:t>
            </a:r>
          </a:p>
          <a:p>
            <a:r>
              <a:rPr lang="en-US" sz="1600" b="1" dirty="0"/>
              <a:t>Open transactions( a second look after </a:t>
            </a:r>
            <a:r>
              <a:rPr lang="en-US" sz="1600" b="1" dirty="0" err="1"/>
              <a:t>sp_whoisactive</a:t>
            </a:r>
            <a:r>
              <a:rPr lang="en-US" sz="1600" b="1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6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6E33-217D-D49F-43BB-3D0CC8499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3A5B-3464-50CF-50F2-65C0990A9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“The Performance is Slow Bucket”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0C60E-DEAE-6699-FFA1-751020520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52728"/>
            <a:ext cx="10802112" cy="49242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b="1" dirty="0"/>
              <a:t>Missing Indexes with enhancements</a:t>
            </a:r>
          </a:p>
          <a:p>
            <a:pPr lvl="1">
              <a:buNone/>
            </a:pPr>
            <a:r>
              <a:rPr lang="en-US" sz="1200" b="1" dirty="0"/>
              <a:t>Probably your number one fix on performance after statistics</a:t>
            </a:r>
          </a:p>
          <a:p>
            <a:pPr>
              <a:buNone/>
            </a:pPr>
            <a:r>
              <a:rPr lang="en-US" sz="1600" b="1" dirty="0"/>
              <a:t>Compression</a:t>
            </a:r>
          </a:p>
          <a:p>
            <a:pPr lvl="1">
              <a:buNone/>
            </a:pPr>
            <a:r>
              <a:rPr lang="en-US" sz="1200" b="1" dirty="0"/>
              <a:t>Your number two fix on performance ..~40% less reads, less IO!</a:t>
            </a:r>
          </a:p>
          <a:p>
            <a:pPr>
              <a:buNone/>
            </a:pPr>
            <a:r>
              <a:rPr lang="en-US" sz="1600" b="1" dirty="0"/>
              <a:t>Statistics</a:t>
            </a:r>
          </a:p>
          <a:p>
            <a:pPr lvl="1">
              <a:buNone/>
            </a:pPr>
            <a:r>
              <a:rPr lang="en-US" sz="1200" b="1" dirty="0"/>
              <a:t>Looked at it once, it is so important, look again.</a:t>
            </a:r>
          </a:p>
          <a:p>
            <a:pPr>
              <a:buNone/>
            </a:pPr>
            <a:r>
              <a:rPr lang="en-US" sz="1600" b="1" dirty="0"/>
              <a:t>Procedure performance</a:t>
            </a:r>
          </a:p>
          <a:p>
            <a:pPr lvl="1">
              <a:buNone/>
            </a:pPr>
            <a:r>
              <a:rPr lang="en-US" sz="1200" b="1" dirty="0"/>
              <a:t>Slow procedures are indexing and code rewrite opportunities.</a:t>
            </a:r>
          </a:p>
          <a:p>
            <a:pPr>
              <a:buNone/>
            </a:pPr>
            <a:r>
              <a:rPr lang="en-US" sz="1600" b="1" dirty="0"/>
              <a:t>Ad Hoc Query performance</a:t>
            </a:r>
          </a:p>
          <a:p>
            <a:pPr lvl="1">
              <a:buNone/>
            </a:pPr>
            <a:r>
              <a:rPr lang="en-US" sz="1200" b="1" dirty="0" err="1"/>
              <a:t>Adhoc</a:t>
            </a:r>
            <a:r>
              <a:rPr lang="en-US" sz="1200" b="1" dirty="0"/>
              <a:t> queries are also indexing and code rewrite opportunities.</a:t>
            </a:r>
          </a:p>
          <a:p>
            <a:pPr>
              <a:buNone/>
            </a:pPr>
            <a:endParaRPr lang="en-US" sz="16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98A0-4BE4-99EF-A479-2B2E8B957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DCB7F-C562-763C-C111-57438F1C7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BCB0C0-E869-673B-8A76-1CB4BC74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8329"/>
            <a:ext cx="12192000" cy="3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0518-45C2-FCE2-2DCC-97C2D120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6BAC-BFC0-9732-38CD-128D191392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"The Stuff is Not Working as Expected Bucket"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F892-5853-93DE-37B0-B055F9A7A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52728"/>
            <a:ext cx="10802112" cy="49242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b="1" dirty="0"/>
              <a:t>Failed Jobs</a:t>
            </a:r>
          </a:p>
          <a:p>
            <a:pPr>
              <a:buNone/>
            </a:pPr>
            <a:r>
              <a:rPr lang="en-US" sz="1600" b="1" dirty="0"/>
              <a:t>Failed SSIS Packages</a:t>
            </a:r>
          </a:p>
          <a:p>
            <a:pPr>
              <a:buNone/>
            </a:pPr>
            <a:r>
              <a:rPr lang="en-US" sz="1600" b="1" dirty="0"/>
              <a:t>Failed SSRS Reports</a:t>
            </a:r>
          </a:p>
          <a:p>
            <a:pPr>
              <a:buNone/>
            </a:pPr>
            <a:r>
              <a:rPr lang="en-US" sz="1600" b="1" dirty="0"/>
              <a:t>Failed Logins (</a:t>
            </a:r>
            <a:r>
              <a:rPr lang="en-US" sz="1600" b="1" dirty="0" err="1"/>
              <a:t>UserName</a:t>
            </a:r>
            <a:r>
              <a:rPr lang="en-US" sz="1600" b="1"/>
              <a:t>/Password/Database) * recommend an Extended Event as well</a:t>
            </a:r>
          </a:p>
          <a:p>
            <a:pPr>
              <a:buNone/>
            </a:pPr>
            <a:r>
              <a:rPr lang="en-US" sz="1600" b="1"/>
              <a:t>Suppressed </a:t>
            </a:r>
            <a:r>
              <a:rPr lang="en-US" sz="1600" b="1" dirty="0"/>
              <a:t>and Ignored Errors * recommend an Extended Event for this</a:t>
            </a:r>
          </a:p>
          <a:p>
            <a:pPr>
              <a:buNone/>
            </a:pPr>
            <a:r>
              <a:rPr lang="en-US" sz="1600" b="1" dirty="0"/>
              <a:t>Missing Permissions to Objects * recommend an Extended Event for this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1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49CB8-5E9D-E595-C50A-62A641D4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E285-A5DF-F29E-DF74-28944F8C6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Standard Code Review Line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23E5F-E2B1-34C7-37B8-C1CF7F897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52728"/>
            <a:ext cx="10802112" cy="492423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Some operations force single threaded operations instead of using </a:t>
            </a:r>
            <a:r>
              <a:rPr lang="en-US" sz="1600" dirty="0" err="1"/>
              <a:t>maxdop</a:t>
            </a:r>
            <a:r>
              <a:rPr lang="en-US" sz="1600" dirty="0"/>
              <a:t>: scalar UDF, multi-statement table-valued UDF,TOP, </a:t>
            </a:r>
            <a:r>
              <a:rPr lang="en-US" sz="1600" dirty="0" err="1"/>
              <a:t>CLR,row_number</a:t>
            </a:r>
            <a:r>
              <a:rPr lang="en-US" sz="1600" dirty="0"/>
              <a:t> or other windowed </a:t>
            </a:r>
            <a:r>
              <a:rPr lang="en-US" sz="1600" dirty="0" err="1"/>
              <a:t>functions,system</a:t>
            </a:r>
            <a:r>
              <a:rPr lang="en-US" sz="1600" dirty="0"/>
              <a:t> tables, </a:t>
            </a:r>
            <a:r>
              <a:rPr lang="en-US" sz="1600" dirty="0" err="1"/>
              <a:t>object_name</a:t>
            </a:r>
            <a:r>
              <a:rPr lang="en-US" sz="1600" dirty="0"/>
              <a:t> functions, referencing a view that has a scalar functions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Joins are Sarg-able, meaning all data types exactly match on both sides of the equals, no functions on columns, no implicit conversions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WHERE is Sarg-able, meaning all data types exactly match on both sides of the equals, no functions on columns, no implicit conversions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@Parameter data types and sizes exactly match the size of columns they are used against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Replace @TableVariables with #Temp tables to leverage statistics, unless the @TableVariable has less than 100 rows in every situation.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multiple CTEs or cascading CTEs should be replaced with #Temp tables to divide and conquer for better performance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anything that uses a VIEW or multiple views needs to be replaced with the underlying tables instead to eliminate duplicate or extra tables, remove convenience for performance.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convert any scalar functions to inline table value functions, and changes to use OUTER APPLY/CROSS APPLY for values.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Because FOR XML concatenation is performed early, any concatenation statements must come from a #temp table and not the source, as the WHERE statements are applied after FOR XML is performed.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uses SET NOCOUNT ON  in first lines of the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uses SET TRANSACTION ISOLATION LEVEL READ UNCOMMITTED in first lines of the procedure as appropriate --remove WITH(NOLOCK) hints in favor of this isolation level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avoid INSERT INTO #temp WITH ORDER BY(Adds unneeded sort operation)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avoid EXISTS featuring TOP (WHERE EXISTS(SELECT TOP 1 1.....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avoid UPDATE on </a:t>
            </a:r>
            <a:r>
              <a:rPr lang="en-US" sz="1600" dirty="0" err="1"/>
              <a:t>OriginalTableName</a:t>
            </a:r>
            <a:r>
              <a:rPr lang="en-US" sz="1600" dirty="0"/>
              <a:t> instead of Alias to avoid a implicit accidental cross join of original table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parallelism breakers: scalar and </a:t>
            </a:r>
            <a:r>
              <a:rPr lang="en-US" sz="1600" dirty="0" err="1"/>
              <a:t>MSTVFs,TOP,rCTE,anything</a:t>
            </a:r>
            <a:r>
              <a:rPr lang="en-US" sz="1600" dirty="0"/>
              <a:t> in sys schema or </a:t>
            </a:r>
            <a:r>
              <a:rPr lang="en-US" sz="1600" dirty="0" err="1"/>
              <a:t>functions,CLR,Sequence,Aggregates,row_number</a:t>
            </a:r>
            <a:r>
              <a:rPr lang="en-US" sz="1600" dirty="0"/>
              <a:t>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34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E33A1C5CAAA49B355E12FDFE8A057" ma:contentTypeVersion="19" ma:contentTypeDescription="Create a new document." ma:contentTypeScope="" ma:versionID="dd8f87fbb0f87a5bdac57920559d4624">
  <xsd:schema xmlns:xsd="http://www.w3.org/2001/XMLSchema" xmlns:xs="http://www.w3.org/2001/XMLSchema" xmlns:p="http://schemas.microsoft.com/office/2006/metadata/properties" xmlns:ns2="f1d0ad04-a4d3-47cf-a698-5f3d0efa0eba" xmlns:ns3="91695605-b649-4a48-a4a7-132a3b5d823e" targetNamespace="http://schemas.microsoft.com/office/2006/metadata/properties" ma:root="true" ma:fieldsID="8025be167437f033dd488846f430ccba" ns2:_="" ns3:_="">
    <xsd:import namespace="f1d0ad04-a4d3-47cf-a698-5f3d0efa0eba"/>
    <xsd:import namespace="91695605-b649-4a48-a4a7-132a3b5d8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0ad04-a4d3-47cf-a698-5f3d0efa0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bae62b-0d97-40ce-8ca5-3580f9fe7f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95605-b649-4a48-a4a7-132a3b5d82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7d13348-cccb-4352-aea4-1124d96bcbba}" ma:internalName="TaxCatchAll" ma:showField="CatchAllData" ma:web="91695605-b649-4a48-a4a7-132a3b5d82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FFE633-930A-4EE4-9004-A218B5F294A8}">
  <ds:schemaRefs>
    <ds:schemaRef ds:uri="91695605-b649-4a48-a4a7-132a3b5d823e"/>
    <ds:schemaRef ds:uri="f1d0ad04-a4d3-47cf-a698-5f3d0efa0e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8DD492C-642A-4D3B-B7FA-C266FF81A0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17163</TotalTime>
  <Words>985</Words>
  <Application>Microsoft Office PowerPoint</Application>
  <PresentationFormat>Widescreen</PresentationFormat>
  <Paragraphs>87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Inter</vt:lpstr>
      <vt:lpstr>Montserrat</vt:lpstr>
      <vt:lpstr>Montserrat Light</vt:lpstr>
      <vt:lpstr>Montserrat Medium</vt:lpstr>
      <vt:lpstr>Montserrat SemiBold</vt:lpstr>
      <vt:lpstr>Office Theme</vt:lpstr>
      <vt:lpstr>PowerPoint Presentation</vt:lpstr>
      <vt:lpstr>PowerPoint Presentation</vt:lpstr>
      <vt:lpstr>Agenda</vt:lpstr>
      <vt:lpstr>Very Few Slides, Heavy Demo and Examples</vt:lpstr>
      <vt:lpstr>"The Right Now Emergency Bucket"</vt:lpstr>
      <vt:lpstr>“The Performance is Slow Bucket”</vt:lpstr>
      <vt:lpstr>PowerPoint Presentation</vt:lpstr>
      <vt:lpstr>"The Stuff is Not Working as Expected Bucket"</vt:lpstr>
      <vt:lpstr>Standard Code Review Line Items</vt:lpstr>
      <vt:lpstr>Better Coding Practices: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.adriana castellanos.</dc:creator>
  <cp:lastModifiedBy>Lowell Izaguirre</cp:lastModifiedBy>
  <cp:revision>36</cp:revision>
  <dcterms:created xsi:type="dcterms:W3CDTF">2024-02-20T17:21:28Z</dcterms:created>
  <dcterms:modified xsi:type="dcterms:W3CDTF">2025-05-20T16:03:11Z</dcterms:modified>
</cp:coreProperties>
</file>